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2" r:id="rId2"/>
    <p:sldId id="281" r:id="rId3"/>
    <p:sldId id="270" r:id="rId4"/>
    <p:sldId id="271" r:id="rId5"/>
    <p:sldId id="272" r:id="rId6"/>
    <p:sldId id="263" r:id="rId7"/>
    <p:sldId id="284" r:id="rId8"/>
    <p:sldId id="285" r:id="rId9"/>
    <p:sldId id="273" r:id="rId10"/>
    <p:sldId id="279" r:id="rId11"/>
    <p:sldId id="274" r:id="rId12"/>
    <p:sldId id="286" r:id="rId13"/>
    <p:sldId id="275" r:id="rId14"/>
    <p:sldId id="282" r:id="rId15"/>
    <p:sldId id="276" r:id="rId16"/>
    <p:sldId id="266" r:id="rId17"/>
    <p:sldId id="287" r:id="rId18"/>
    <p:sldId id="283" r:id="rId1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000000"/>
    <a:srgbClr val="94B6D2"/>
    <a:srgbClr val="F88B37"/>
    <a:srgbClr val="FF0000"/>
    <a:srgbClr val="E96D17"/>
    <a:srgbClr val="F13E2B"/>
    <a:srgbClr val="FF004B"/>
    <a:srgbClr val="F35B4B"/>
    <a:srgbClr val="FD15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73840" autoAdjust="0"/>
  </p:normalViewPr>
  <p:slideViewPr>
    <p:cSldViewPr snapToGrid="0">
      <p:cViewPr varScale="1">
        <p:scale>
          <a:sx n="65" d="100"/>
          <a:sy n="65" d="100"/>
        </p:scale>
        <p:origin x="1476" y="66"/>
      </p:cViewPr>
      <p:guideLst>
        <p:guide orient="horz" pos="1620"/>
        <p:guide pos="2880"/>
      </p:guideLst>
    </p:cSldViewPr>
  </p:slideViewPr>
  <p:outlineViewPr>
    <p:cViewPr>
      <p:scale>
        <a:sx n="33" d="100"/>
        <a:sy n="33" d="100"/>
      </p:scale>
      <p:origin x="0" y="-966"/>
    </p:cViewPr>
  </p:outlineViewPr>
  <p:notesTextViewPr>
    <p:cViewPr>
      <p:scale>
        <a:sx n="1" d="1"/>
        <a:sy n="1" d="1"/>
      </p:scale>
      <p:origin x="0" y="0"/>
    </p:cViewPr>
  </p:notesTextViewPr>
  <p:notesViewPr>
    <p:cSldViewPr snapToGrid="0">
      <p:cViewPr varScale="1">
        <p:scale>
          <a:sx n="52" d="100"/>
          <a:sy n="52" d="100"/>
        </p:scale>
        <p:origin x="21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B6BB96-3ED3-437A-AE0C-152C12AF95FA}" type="datetimeFigureOut">
              <a:rPr lang="en-US" smtClean="0"/>
              <a:t>3/22/2023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DB7544-56AA-49E3-8409-A3183296DB14}" type="slidenum">
              <a:rPr lang="en-US" smtClean="0"/>
              <a:t>‹#›</a:t>
            </a:fld>
            <a:endParaRPr lang="en-US" dirty="0"/>
          </a:p>
        </p:txBody>
      </p:sp>
    </p:spTree>
    <p:extLst>
      <p:ext uri="{BB962C8B-B14F-4D97-AF65-F5344CB8AC3E}">
        <p14:creationId xmlns:p14="http://schemas.microsoft.com/office/powerpoint/2010/main" val="119211486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t>Section </a:t>
            </a:r>
            <a:r>
              <a:rPr lang="en-US" sz="1200" dirty="0"/>
              <a:t>508 of the Rehabilitation Act</a:t>
            </a:r>
            <a:r>
              <a:rPr lang="en-US" sz="1200" baseline="0" dirty="0"/>
              <a:t> </a:t>
            </a:r>
            <a:r>
              <a:rPr lang="en-US" sz="1200" dirty="0"/>
              <a:t>requires that individuals with disabilities have access to and use of information and data that is comparable to those who are not individuals with disabilities, unless an undue burden would be imposed on the agency.  Section</a:t>
            </a:r>
            <a:r>
              <a:rPr lang="en-US" sz="1200" baseline="0" dirty="0"/>
              <a:t> 508 compliance is a requirement for federal agencies, but some states incorporate Section 508 rules while others define accessibility in their own rules and regulations.  It has also been interpreted that any organization that receives federal funding or aid must make their web sites accessible; although, this exact requirement is not in the federal statute (https://www.section508.gov/blog/do-section-508-accessibility-standards-apply-to-mywebsite).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What I’m going to cover here is what you can do to your PowerPoint slides to make them as accessible as possible during your presentation and for any slide show that will be posted to your agency’s web site as a PowerPoint file (.ppt or .pptx).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0FD55982-31EB-4B0F-8E15-672C26BFB440}" type="slidenum">
              <a:rPr lang="en-US" smtClean="0"/>
              <a:t>1</a:t>
            </a:fld>
            <a:endParaRPr lang="en-US" dirty="0"/>
          </a:p>
        </p:txBody>
      </p:sp>
    </p:spTree>
    <p:extLst>
      <p:ext uri="{BB962C8B-B14F-4D97-AF65-F5344CB8AC3E}">
        <p14:creationId xmlns:p14="http://schemas.microsoft.com/office/powerpoint/2010/main" val="3637911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audio plays automatically for more than three seconds, there must be a way to pause, stop, or control the volume independently.  This requirement is included to keep the screen reader and the audio from overlapping.  The screen reader is always relaying information to the listener, so it may be providing alt text, instructions, or navigation key strokes while the video is playing.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best way to address this issue is to play the video in YouTube.  As a set up to that, the video should be started in PowerPoint with a setting to start automatically on a delay.  In YouTube, once the video is playing, the user can navigate to the video play bar by using the Tab key.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the video must be played in PowerPoint, it will be necessary to set a long enough delay to allow the screen reader to finish its narrative.  Again, if you have any questions as to whether what you’re planning meets accessibility requirements, speak with your agency’s accessibility coordinator.</a:t>
            </a:r>
          </a:p>
        </p:txBody>
      </p:sp>
      <p:sp>
        <p:nvSpPr>
          <p:cNvPr id="4" name="Slide Number Placeholder 3"/>
          <p:cNvSpPr>
            <a:spLocks noGrp="1"/>
          </p:cNvSpPr>
          <p:nvPr>
            <p:ph type="sldNum" sz="quarter" idx="10"/>
          </p:nvPr>
        </p:nvSpPr>
        <p:spPr/>
        <p:txBody>
          <a:bodyPr/>
          <a:lstStyle/>
          <a:p>
            <a:fld id="{0FD55982-31EB-4B0F-8E15-672C26BFB440}" type="slidenum">
              <a:rPr lang="en-US" smtClean="0"/>
              <a:t>10</a:t>
            </a:fld>
            <a:endParaRPr lang="en-US" dirty="0"/>
          </a:p>
        </p:txBody>
      </p:sp>
    </p:spTree>
    <p:extLst>
      <p:ext uri="{BB962C8B-B14F-4D97-AF65-F5344CB8AC3E}">
        <p14:creationId xmlns:p14="http://schemas.microsoft.com/office/powerpoint/2010/main" val="2625786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Tables, inserted in their initial formats, are not accessible.  They can be made accessible by adding alt text and by providing more detailed information about the data in the Notes Pane.  Tables should always contain grid lines between the cells for contrast, and data tables should contain a header row and/or a first column.  In addition, neither columns nor rows should be left blank.  Someone using a screen reader may think that the table has ended if they encounter a blank row.  If more separation is needed between rows, use the cell margins (on the Layout tab in the Alignment group) to increase the top and bottom margins of each cell.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table’s individual cells will still be read by the screen reader, and they’re read row by row, left to right, which doesn’t convey the true relationships of the rows and columns, so it</a:t>
            </a:r>
            <a:r>
              <a:rPr lang="en-US" sz="1200" dirty="0"/>
              <a:t> can be argued that the best way to make</a:t>
            </a:r>
            <a:r>
              <a:rPr lang="en-US" sz="1200" baseline="0" dirty="0"/>
              <a:t> a table accessible is to copy or cut the table and paste it onto a slide as an image/picture.  Alt text can then be added to the image.  The alt text needs to be written in a way that relays the message of the table.  If that can’t be done briefly in the alt text Description box, the table’s more detailed information should be included in the Notes Pane.  The brief alt text description can end with a statement that more information can be found in the Notes Page; that way, the user knows to go to the Notes Page for the screen reader to read the text there.  This can also apply to charts and graphs but be sure you keep the original table or chart because once it’s converted to an image, the image cannot be edited.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Avoid nested tables; it is very difficult, if not impossible, to describe them well enough to make them accessible.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FD55982-31EB-4B0F-8E15-672C26BFB440}" type="slidenum">
              <a:rPr lang="en-US" smtClean="0"/>
              <a:t>11</a:t>
            </a:fld>
            <a:endParaRPr lang="en-US" dirty="0"/>
          </a:p>
        </p:txBody>
      </p:sp>
    </p:spTree>
    <p:extLst>
      <p:ext uri="{BB962C8B-B14F-4D97-AF65-F5344CB8AC3E}">
        <p14:creationId xmlns:p14="http://schemas.microsoft.com/office/powerpoint/2010/main" val="1634202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Selection</a:t>
            </a:r>
            <a:r>
              <a:rPr lang="en-US" sz="1200" baseline="0" dirty="0"/>
              <a:t> Pane is crucial in ensuring that the reading order of the objects on the slide is correct.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To display the Selection</a:t>
            </a:r>
            <a:r>
              <a:rPr lang="en-US" sz="1200" baseline="0" dirty="0"/>
              <a:t> Pane: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Click the Home tab</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Click Select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Click Selection Pane… to display the Selection Pane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On the Selection Pane, you can then see all of the objects on the slide, their order, and whether they are currently visible</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a:t>Note that the reading order in the Selection Pane is from bottom to top, so that’s the order in which the screen reader will read the text or alt text for each object listed.</a:t>
            </a:r>
          </a:p>
        </p:txBody>
      </p:sp>
      <p:sp>
        <p:nvSpPr>
          <p:cNvPr id="4" name="Slide Number Placeholder 3"/>
          <p:cNvSpPr>
            <a:spLocks noGrp="1"/>
          </p:cNvSpPr>
          <p:nvPr>
            <p:ph type="sldNum" sz="quarter" idx="10"/>
          </p:nvPr>
        </p:nvSpPr>
        <p:spPr/>
        <p:txBody>
          <a:bodyPr/>
          <a:lstStyle/>
          <a:p>
            <a:fld id="{0FD55982-31EB-4B0F-8E15-672C26BFB440}" type="slidenum">
              <a:rPr lang="en-US" smtClean="0"/>
              <a:t>12</a:t>
            </a:fld>
            <a:endParaRPr lang="en-US" dirty="0"/>
          </a:p>
        </p:txBody>
      </p:sp>
    </p:spTree>
    <p:extLst>
      <p:ext uri="{BB962C8B-B14F-4D97-AF65-F5344CB8AC3E}">
        <p14:creationId xmlns:p14="http://schemas.microsoft.com/office/powerpoint/2010/main" val="2598536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Persons with disabilities cannot rely</a:t>
            </a:r>
            <a:r>
              <a:rPr lang="en-US" sz="1200" baseline="0" dirty="0"/>
              <a:t> solely on sensory characteristics of components such as shape, size, location, and color.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Read this and tell me what words you think are problematic.  Any suggestions for improvements?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0FD55982-31EB-4B0F-8E15-672C26BFB440}" type="slidenum">
              <a:rPr lang="en-US" smtClean="0"/>
              <a:t>13</a:t>
            </a:fld>
            <a:endParaRPr lang="en-US" dirty="0"/>
          </a:p>
        </p:txBody>
      </p:sp>
    </p:spTree>
    <p:extLst>
      <p:ext uri="{BB962C8B-B14F-4D97-AF65-F5344CB8AC3E}">
        <p14:creationId xmlns:p14="http://schemas.microsoft.com/office/powerpoint/2010/main" val="698021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Is this example accessible?  Why?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0FD55982-31EB-4B0F-8E15-672C26BFB440}" type="slidenum">
              <a:rPr lang="en-US" smtClean="0"/>
              <a:t>14</a:t>
            </a:fld>
            <a:endParaRPr lang="en-US" dirty="0"/>
          </a:p>
        </p:txBody>
      </p:sp>
    </p:spTree>
    <p:extLst>
      <p:ext uri="{BB962C8B-B14F-4D97-AF65-F5344CB8AC3E}">
        <p14:creationId xmlns:p14="http://schemas.microsoft.com/office/powerpoint/2010/main" val="4149956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110" y="4478694"/>
            <a:ext cx="5407090" cy="3522306"/>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Example:</a:t>
            </a:r>
            <a:r>
              <a:rPr lang="en-US" sz="1200" baseline="0" dirty="0"/>
              <a:t>  The best color for stimulating learning is:</a:t>
            </a:r>
          </a:p>
          <a:p>
            <a:pPr marL="434340" marR="0" lvl="2" indent="-91440" algn="l" defTabSz="685800" rtl="0" eaLnBrk="1" fontAlgn="auto" latinLnBrk="0" hangingPunct="1">
              <a:lnSpc>
                <a:spcPct val="90000"/>
              </a:lnSpc>
              <a:spcBef>
                <a:spcPts val="375"/>
              </a:spcBef>
              <a:spcAft>
                <a:spcPts val="0"/>
              </a:spcAft>
              <a:buClrTx/>
              <a:buSzTx/>
              <a:buFont typeface="Wingdings" panose="05000000000000000000" pitchFamily="2" charset="2"/>
              <a:buChar char="q"/>
              <a:tabLst/>
              <a:defRPr/>
            </a:pPr>
            <a:r>
              <a:rPr kumimoji="0" lang="en-US" sz="1200" b="0" i="0" u="none" strike="noStrike" kern="1200" cap="none" spc="0" normalizeH="0" baseline="0" noProof="0" dirty="0">
                <a:ln>
                  <a:noFill/>
                </a:ln>
                <a:solidFill>
                  <a:srgbClr val="94B6D2">
                    <a:lumMod val="60000"/>
                    <a:lumOff val="40000"/>
                  </a:srgbClr>
                </a:solidFill>
                <a:effectLst/>
                <a:uLnTx/>
                <a:uFillTx/>
                <a:latin typeface="+mn-lt"/>
                <a:ea typeface="+mn-ea"/>
                <a:cs typeface="+mn-cs"/>
              </a:rPr>
              <a:t>  Blue</a:t>
            </a:r>
          </a:p>
          <a:p>
            <a:pPr marL="438912" marR="0" lvl="1" indent="-91440" algn="l" defTabSz="685800" rtl="0" eaLnBrk="1" fontAlgn="auto" latinLnBrk="0" hangingPunct="1">
              <a:lnSpc>
                <a:spcPct val="90000"/>
              </a:lnSpc>
              <a:spcBef>
                <a:spcPts val="375"/>
              </a:spcBef>
              <a:spcAft>
                <a:spcPts val="0"/>
              </a:spcAft>
              <a:buClrTx/>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0000"/>
                </a:solidFill>
                <a:effectLst/>
                <a:uLnTx/>
                <a:uFillTx/>
                <a:latin typeface="+mn-lt"/>
                <a:ea typeface="+mn-ea"/>
                <a:cs typeface="+mn-cs"/>
              </a:rPr>
              <a:t>  Red</a:t>
            </a:r>
          </a:p>
          <a:p>
            <a:pPr marL="438912" marR="0" lvl="1" indent="-91440" algn="l" defTabSz="685800" rtl="0" eaLnBrk="1" fontAlgn="auto" latinLnBrk="0" hangingPunct="1">
              <a:lnSpc>
                <a:spcPct val="90000"/>
              </a:lnSpc>
              <a:spcBef>
                <a:spcPts val="375"/>
              </a:spcBef>
              <a:spcAft>
                <a:spcPts val="0"/>
              </a:spcAft>
              <a:buClrTx/>
              <a:buSzTx/>
              <a:buFont typeface="Wingdings" panose="05000000000000000000" pitchFamily="2" charset="2"/>
              <a:buChar char="q"/>
              <a:tabLst/>
              <a:defRPr/>
            </a:pPr>
            <a:r>
              <a:rPr kumimoji="0" lang="en-US" sz="1200" b="0" i="0" u="none" strike="noStrike" kern="1200" cap="none" spc="0" normalizeH="0" baseline="0" noProof="0" dirty="0">
                <a:ln>
                  <a:noFill/>
                </a:ln>
                <a:solidFill>
                  <a:srgbClr val="92D050"/>
                </a:solidFill>
                <a:effectLst/>
                <a:uLnTx/>
                <a:uFillTx/>
                <a:latin typeface="+mn-lt"/>
                <a:ea typeface="+mn-ea"/>
                <a:cs typeface="+mn-cs"/>
              </a:rPr>
              <a:t>  Green</a:t>
            </a:r>
          </a:p>
          <a:p>
            <a:pPr marL="514350" marR="0" lvl="1"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dirty="0">
                <a:ln>
                  <a:noFill/>
                </a:ln>
                <a:solidFill>
                  <a:srgbClr val="E96D17"/>
                </a:solidFill>
                <a:effectLst/>
                <a:uLnTx/>
                <a:uFillTx/>
                <a:latin typeface="+mn-lt"/>
                <a:ea typeface="+mn-ea"/>
                <a:cs typeface="+mn-cs"/>
              </a:rPr>
              <a:t>Orange</a:t>
            </a:r>
          </a:p>
          <a:p>
            <a:pPr marL="438912" marR="0" lvl="1" indent="-91440" algn="l" defTabSz="685800" rtl="0" eaLnBrk="1" fontAlgn="auto" latinLnBrk="0" hangingPunct="1">
              <a:lnSpc>
                <a:spcPct val="90000"/>
              </a:lnSpc>
              <a:spcBef>
                <a:spcPts val="375"/>
              </a:spcBef>
              <a:spcAft>
                <a:spcPts val="0"/>
              </a:spcAft>
              <a:buClrTx/>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00"/>
                </a:solidFill>
                <a:effectLst/>
                <a:uLnTx/>
                <a:uFillTx/>
                <a:latin typeface="+mn-lt"/>
                <a:ea typeface="+mn-ea"/>
                <a:cs typeface="+mn-cs"/>
              </a:rPr>
              <a:t>  Yellow</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Is this example accessible?  Why?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0FD55982-31EB-4B0F-8E15-672C26BFB440}" type="slidenum">
              <a:rPr lang="en-US" smtClean="0"/>
              <a:t>15</a:t>
            </a:fld>
            <a:endParaRPr lang="en-US" dirty="0"/>
          </a:p>
        </p:txBody>
      </p:sp>
    </p:spTree>
    <p:extLst>
      <p:ext uri="{BB962C8B-B14F-4D97-AF65-F5344CB8AC3E}">
        <p14:creationId xmlns:p14="http://schemas.microsoft.com/office/powerpoint/2010/main" val="678625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Evaluation</a:t>
            </a:r>
            <a:r>
              <a:rPr lang="en-US" sz="1200" baseline="0" dirty="0"/>
              <a:t> of test groups has shown that some users with visual impairments don’t run the slide show at all.  They immediately open the Notes Page to gain their information.  If you haven’t added anything in the Notes Pane, the Notes Page will also be blank.  One of the best ways to ensure accessibility is to replicate the information on the slide (including the slide title and information in alt text fields, SmartArt, charts, and tables) in the Notes Pane.  If you also plan to use the Notes Pane for your own speaker notes, include the slide information first and follow it with the speaker notes.  Separate each with a descriptive text heading.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The other advantage of including information in the Notes Pane is that the notes can then be printed and used as a handout.  It’s recommended that the font be a minimum 14 point.  You can also convert the Notes Pages to a Word document or a PDF.  If you plan to post the PDF or Word document to your web site, they must also meet accessibility requirements.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For any hyperlinks included in the slide show, it’s best not to use only the URL.  The context of the hyperlink should be what’s displayed on the slide, and it should provide enough information so that users can decide whether or not they should follow that link.  You can include the full URL after the context description and/or in the Notes Pane for additional reference and copying into a browser.  Hyperlinks should be underlined to differentiate them from other text, and the hyperlink color needs to meet Level AA guidelines for contrast.</a:t>
            </a:r>
          </a:p>
        </p:txBody>
      </p:sp>
      <p:sp>
        <p:nvSpPr>
          <p:cNvPr id="4" name="Slide Number Placeholder 3"/>
          <p:cNvSpPr>
            <a:spLocks noGrp="1"/>
          </p:cNvSpPr>
          <p:nvPr>
            <p:ph type="sldNum" sz="quarter" idx="10"/>
          </p:nvPr>
        </p:nvSpPr>
        <p:spPr/>
        <p:txBody>
          <a:bodyPr/>
          <a:lstStyle/>
          <a:p>
            <a:fld id="{0FD55982-31EB-4B0F-8E15-672C26BFB440}" type="slidenum">
              <a:rPr lang="en-US" smtClean="0"/>
              <a:t>16</a:t>
            </a:fld>
            <a:endParaRPr lang="en-US" dirty="0"/>
          </a:p>
        </p:txBody>
      </p:sp>
    </p:spTree>
    <p:extLst>
      <p:ext uri="{BB962C8B-B14F-4D97-AF65-F5344CB8AC3E}">
        <p14:creationId xmlns:p14="http://schemas.microsoft.com/office/powerpoint/2010/main" val="3353523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Animation</a:t>
            </a:r>
            <a:r>
              <a:rPr lang="en-US" sz="1200" baseline="0" dirty="0"/>
              <a:t> often hinders accessibility.  This is obvious when you run a slide show with animation through a screen reader.  The most common issue is that the screen reader will not read the alt text for any object or image that contains animation and will not read the text in a content placeholder or text box that contains animation.  There are several options available to remedy this: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Include the information in the Notes Pane, so the screen reader can access it from the Notes Page.  You can also include hidden text on the slide that lets the user know the information is in the Notes Page (i.e., “All information may be found on the Notes Page.”) and make sure this text is in the proper reading order using the Selection Pane.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Use multiple slides and transitions between slides to give the illusion of animation and avoid using actual animations on individual objects and text.  The Morph transition is great for creating the appearance of motion paths.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Create a second slide show for web posting that doesn’t include animation.</a:t>
            </a:r>
            <a:endParaRPr lang="en-US" sz="1200" dirty="0"/>
          </a:p>
        </p:txBody>
      </p:sp>
      <p:sp>
        <p:nvSpPr>
          <p:cNvPr id="4" name="Slide Number Placeholder 3"/>
          <p:cNvSpPr>
            <a:spLocks noGrp="1"/>
          </p:cNvSpPr>
          <p:nvPr>
            <p:ph type="sldNum" sz="quarter" idx="10"/>
          </p:nvPr>
        </p:nvSpPr>
        <p:spPr/>
        <p:txBody>
          <a:bodyPr/>
          <a:lstStyle/>
          <a:p>
            <a:fld id="{0FD55982-31EB-4B0F-8E15-672C26BFB440}" type="slidenum">
              <a:rPr lang="en-US" smtClean="0"/>
              <a:t>17</a:t>
            </a:fld>
            <a:endParaRPr lang="en-US" dirty="0"/>
          </a:p>
        </p:txBody>
      </p:sp>
    </p:spTree>
    <p:extLst>
      <p:ext uri="{BB962C8B-B14F-4D97-AF65-F5344CB8AC3E}">
        <p14:creationId xmlns:p14="http://schemas.microsoft.com/office/powerpoint/2010/main" val="2593789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MicroAssist Accessibility Series:  Creating Accessible PowerPoints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Training Magazine Webinar – E-Learning Accessibility:  How Changing Section 508 Laws Can Impact Your Design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Training Magazine Webinar – E-Learning Accessibility Challenges:  When Closed Captions and Alt Text Aren’t Enough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eLearning brothers – eLearning Accessibility:  Checklist &amp; Resources for Designing More Effective Learning for Everyone, Curated by Susi Miller</a:t>
            </a:r>
          </a:p>
        </p:txBody>
      </p:sp>
      <p:sp>
        <p:nvSpPr>
          <p:cNvPr id="4" name="Slide Number Placeholder 3"/>
          <p:cNvSpPr>
            <a:spLocks noGrp="1"/>
          </p:cNvSpPr>
          <p:nvPr>
            <p:ph type="sldNum" sz="quarter" idx="10"/>
          </p:nvPr>
        </p:nvSpPr>
        <p:spPr/>
        <p:txBody>
          <a:bodyPr/>
          <a:lstStyle/>
          <a:p>
            <a:fld id="{0FD55982-31EB-4B0F-8E15-672C26BFB440}" type="slidenum">
              <a:rPr lang="en-US" smtClean="0"/>
              <a:t>18</a:t>
            </a:fld>
            <a:endParaRPr lang="en-US" dirty="0"/>
          </a:p>
        </p:txBody>
      </p:sp>
    </p:spTree>
    <p:extLst>
      <p:ext uri="{BB962C8B-B14F-4D97-AF65-F5344CB8AC3E}">
        <p14:creationId xmlns:p14="http://schemas.microsoft.com/office/powerpoint/2010/main" val="1131326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The true goals of accessibility are to deliver the same information, meaning, and experience and provide a clear and intuitive interface to all who use the posted document, slide show, web page, etc. while also respecting the needs and wishes of individuals with disabilities.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layman’s terms, accessibility means that electronic information is easy to use by people with:</a:t>
            </a:r>
          </a:p>
          <a:p>
            <a:pPr marL="0" marR="0" lvl="0" indent="0" algn="l" defTabSz="6858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Limited mobility, including Quadriplegia and spinal cord injuries; </a:t>
            </a:r>
          </a:p>
          <a:p>
            <a:pPr marL="0" marR="0" lvl="0" indent="0" algn="l" defTabSz="6858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Hearing impairments, such as hard of hearing and deafness; </a:t>
            </a:r>
          </a:p>
          <a:p>
            <a:pPr marL="0" marR="0" lvl="0" indent="0" algn="l" defTabSz="6858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Visual impairments, like low vision, blindness, and color blindness; </a:t>
            </a:r>
          </a:p>
          <a:p>
            <a:pPr marL="0" marR="0" lvl="0" indent="0" algn="l" defTabSz="6858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Cognitive disabilities, including dyslexia and Attention Deficit Disorder; and </a:t>
            </a:r>
          </a:p>
          <a:p>
            <a:pPr marL="0" marR="0" lvl="0" indent="0" algn="l" defTabSz="6858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Other disabilities</a:t>
            </a:r>
          </a:p>
        </p:txBody>
      </p:sp>
      <p:sp>
        <p:nvSpPr>
          <p:cNvPr id="4" name="Slide Number Placeholder 3"/>
          <p:cNvSpPr>
            <a:spLocks noGrp="1"/>
          </p:cNvSpPr>
          <p:nvPr>
            <p:ph type="sldNum" sz="quarter" idx="10"/>
          </p:nvPr>
        </p:nvSpPr>
        <p:spPr/>
        <p:txBody>
          <a:bodyPr/>
          <a:lstStyle/>
          <a:p>
            <a:fld id="{0FD55982-31EB-4B0F-8E15-672C26BFB440}" type="slidenum">
              <a:rPr lang="en-US" smtClean="0"/>
              <a:t>2</a:t>
            </a:fld>
            <a:endParaRPr lang="en-US" dirty="0"/>
          </a:p>
        </p:txBody>
      </p:sp>
    </p:spTree>
    <p:extLst>
      <p:ext uri="{BB962C8B-B14F-4D97-AF65-F5344CB8AC3E}">
        <p14:creationId xmlns:p14="http://schemas.microsoft.com/office/powerpoint/2010/main" val="3994661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It’s always a good idea to look at the history of accessibility because most people are surprised to learn that it’s been around a lot longer than just the last few years.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original Section 508, added to the Workforce Rehabilitation</a:t>
            </a:r>
            <a:r>
              <a:rPr lang="en-US" sz="1200" baseline="0" dirty="0"/>
              <a:t> Act in 1986,</a:t>
            </a:r>
            <a:r>
              <a:rPr lang="en-US" sz="1200" dirty="0"/>
              <a:t> dealt with electronic and information technologies in recognition of the growth of this field.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In 1998, there was a revised version that also triggered enforcement of the rule.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In 2006, a committee was organized to revise Section 508, along with some other standards.  The work of this committee took several years and is referred to as a refresh designed to have the rule focus more on functionality and less on specific technology.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The new rule was published in 2017, and enforcement of the new rule began in 2018.</a:t>
            </a:r>
          </a:p>
        </p:txBody>
      </p:sp>
      <p:sp>
        <p:nvSpPr>
          <p:cNvPr id="4" name="Slide Number Placeholder 3"/>
          <p:cNvSpPr>
            <a:spLocks noGrp="1"/>
          </p:cNvSpPr>
          <p:nvPr>
            <p:ph type="sldNum" sz="quarter" idx="10"/>
          </p:nvPr>
        </p:nvSpPr>
        <p:spPr/>
        <p:txBody>
          <a:bodyPr/>
          <a:lstStyle/>
          <a:p>
            <a:fld id="{0FD55982-31EB-4B0F-8E15-672C26BFB440}" type="slidenum">
              <a:rPr lang="en-US" smtClean="0"/>
              <a:t>3</a:t>
            </a:fld>
            <a:endParaRPr lang="en-US" dirty="0"/>
          </a:p>
        </p:txBody>
      </p:sp>
    </p:spTree>
    <p:extLst>
      <p:ext uri="{BB962C8B-B14F-4D97-AF65-F5344CB8AC3E}">
        <p14:creationId xmlns:p14="http://schemas.microsoft.com/office/powerpoint/2010/main" val="162624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It’s pronounced wikag and WCAG</a:t>
            </a:r>
            <a:r>
              <a:rPr lang="en-US" sz="1200" baseline="0" dirty="0"/>
              <a:t> is an acronym for Web Content Accessibility Guidelines.  It’s important because </a:t>
            </a:r>
            <a:r>
              <a:rPr lang="en-US" sz="1200" dirty="0"/>
              <a:t>Section 508 adopted WCAG</a:t>
            </a:r>
            <a:r>
              <a:rPr lang="en-US" sz="1200"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WCAG was created by the W3C, which is the World Wide Web Consortium; these are the governors of the internet and have a group focused on Web accessibility.  The W3C defers to this group of experts, unlike the government had done when Section 508 was first added to the Act.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It’s important to note that WCAG are not the law (they’re standards), but the U.S. government has made them the law as of 2017, as have other countries as well as state and local governments.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WCAG 2.1 is the most current set of guidelines, which are grouped into four principles (perceivable, operable, understandable, and robust).  For each of the guidelines, there are testable success criteria, which are organized under three levels:  A, AA, and AAA.</a:t>
            </a:r>
          </a:p>
        </p:txBody>
      </p:sp>
      <p:sp>
        <p:nvSpPr>
          <p:cNvPr id="4" name="Slide Number Placeholder 3"/>
          <p:cNvSpPr>
            <a:spLocks noGrp="1"/>
          </p:cNvSpPr>
          <p:nvPr>
            <p:ph type="sldNum" sz="quarter" idx="10"/>
          </p:nvPr>
        </p:nvSpPr>
        <p:spPr/>
        <p:txBody>
          <a:bodyPr/>
          <a:lstStyle/>
          <a:p>
            <a:fld id="{0FD55982-31EB-4B0F-8E15-672C26BFB440}" type="slidenum">
              <a:rPr lang="en-US" smtClean="0"/>
              <a:t>4</a:t>
            </a:fld>
            <a:endParaRPr lang="en-US" dirty="0"/>
          </a:p>
        </p:txBody>
      </p:sp>
    </p:spTree>
    <p:extLst>
      <p:ext uri="{BB962C8B-B14F-4D97-AF65-F5344CB8AC3E}">
        <p14:creationId xmlns:p14="http://schemas.microsoft.com/office/powerpoint/2010/main" val="2030792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Level</a:t>
            </a:r>
            <a:r>
              <a:rPr lang="en-US" sz="1200" baseline="0" dirty="0"/>
              <a:t> A conformance level (success criteria) achieves the most basic level of accessibility.</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Level AA success criteria, which incorporates Level A criteria, addresses additional issues of accessibility and is reasonably achievable.  All web sites subject to Section 508 requirements must meet Level AA since it is the U.S based standard for new and updated web postings.  So, if you add new web content or you update existing web content, this information must meet Level AA standards.</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Level AAA success criteria, which incorporates Levels A and AA criteria, achieves WCAG’s strictest standard for accessibility.  Web sites subject to Section 508 requirements do not necessarily have to meet Level AAA criteria since these standards often have such a significant impact that they would impose an undue hardship on the agency and therefore, cannot be met.</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So, if you’re trying to meet WCAG standards, Level AA is typically what you want to strive for, unless your organization has a different set of guidelines.</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WCAG 2.1 features can be found at https://www.w3.org/TR/WCAG21/#new-features-in-wcag-2-1.</a:t>
            </a:r>
          </a:p>
        </p:txBody>
      </p:sp>
      <p:sp>
        <p:nvSpPr>
          <p:cNvPr id="4" name="Slide Number Placeholder 3"/>
          <p:cNvSpPr>
            <a:spLocks noGrp="1"/>
          </p:cNvSpPr>
          <p:nvPr>
            <p:ph type="sldNum" sz="quarter" idx="10"/>
          </p:nvPr>
        </p:nvSpPr>
        <p:spPr/>
        <p:txBody>
          <a:bodyPr/>
          <a:lstStyle/>
          <a:p>
            <a:fld id="{0FD55982-31EB-4B0F-8E15-672C26BFB440}" type="slidenum">
              <a:rPr lang="en-US" smtClean="0"/>
              <a:t>5</a:t>
            </a:fld>
            <a:endParaRPr lang="en-US" dirty="0"/>
          </a:p>
        </p:txBody>
      </p:sp>
    </p:spTree>
    <p:extLst>
      <p:ext uri="{BB962C8B-B14F-4D97-AF65-F5344CB8AC3E}">
        <p14:creationId xmlns:p14="http://schemas.microsoft.com/office/powerpoint/2010/main" val="1814806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8763" y="107950"/>
            <a:ext cx="3800475" cy="2138363"/>
          </a:xfrm>
        </p:spPr>
      </p:sp>
      <p:sp>
        <p:nvSpPr>
          <p:cNvPr id="3" name="Notes Placeholder 2"/>
          <p:cNvSpPr>
            <a:spLocks noGrp="1"/>
          </p:cNvSpPr>
          <p:nvPr>
            <p:ph type="body" idx="1"/>
          </p:nvPr>
        </p:nvSpPr>
        <p:spPr>
          <a:xfrm>
            <a:off x="480527" y="2403802"/>
            <a:ext cx="5896946" cy="3600450"/>
          </a:xfrm>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t>So, you know you need to meet Level AA standards.  What does that mean as far as what you actually need to check and then do to your slide show?  Let’s put that in context with respect to accessibility principles.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p>
          <a:p>
            <a:pPr marL="171450" indent="-171450">
              <a:buFont typeface="Arial" panose="020B0604020202020204" pitchFamily="34" charset="0"/>
              <a:buChar char="•"/>
            </a:pPr>
            <a:r>
              <a:rPr lang="en-US" sz="1200" baseline="0" dirty="0"/>
              <a:t>We’ll start with contrast (perceivable).  Can the user see the objects and text in the foreground?  This affects everyone because it’s directly related to legibility.  If no one can read or see something (disability or not), it must be corrected.  Some practices to ensure you’ve got adequate contrast are:</a:t>
            </a:r>
          </a:p>
          <a:p>
            <a:pPr marL="514350" lvl="1" indent="-171450">
              <a:buFont typeface="Courier New" panose="02070309020205020404" pitchFamily="49" charset="0"/>
              <a:buChar char="o"/>
            </a:pPr>
            <a:r>
              <a:rPr lang="en-US" sz="1200" baseline="0" dirty="0"/>
              <a:t>Ask about the lighting in the room you’ll be presenting in – if you’ll be i</a:t>
            </a:r>
            <a:r>
              <a:rPr lang="en-US" sz="1200" dirty="0"/>
              <a:t>n a dark room, use a dark background and a light foreground; if you’ll be in a well-lit room, use a light background and dark foreground</a:t>
            </a:r>
          </a:p>
          <a:p>
            <a:pPr marL="514350" lvl="1" indent="-171450">
              <a:buFont typeface="Courier New" panose="02070309020205020404" pitchFamily="49" charset="0"/>
              <a:buChar char="o"/>
            </a:pPr>
            <a:r>
              <a:rPr lang="en-US" sz="1200" dirty="0"/>
              <a:t>Use a</a:t>
            </a:r>
            <a:r>
              <a:rPr lang="en-US" sz="1200" baseline="0" dirty="0"/>
              <a:t> contrast checker to ensure a contrast ratio of 4.5:1 (a Level AA requirement) for normal text and 3:1 for large text and graphics; </a:t>
            </a:r>
            <a:r>
              <a:rPr lang="en-US" sz="1200" dirty="0"/>
              <a:t>WCAG Level AAA requires a contrast ratio of at least 7:1 for normal text and 4.5:1 for large text; large text is defined as 14 point (typically 18.66px) and bold or larger, or 18 point (typically 24px) or larger; </a:t>
            </a:r>
            <a:r>
              <a:rPr lang="en-US" sz="1200" baseline="0" dirty="0"/>
              <a:t>a free color contrast checker can be found at </a:t>
            </a:r>
            <a:r>
              <a:rPr kumimoji="0" lang="en-US" sz="1200" b="0" i="0" u="none" strike="noStrike" kern="1200" cap="none" spc="0" normalizeH="0" baseline="0" noProof="0" dirty="0">
                <a:ln>
                  <a:noFill/>
                </a:ln>
                <a:solidFill>
                  <a:prstClr val="black"/>
                </a:solidFill>
                <a:effectLst/>
                <a:uLnTx/>
                <a:uFillTx/>
                <a:latin typeface="+mn-lt"/>
                <a:ea typeface="+mn-ea"/>
                <a:cs typeface="+mn-cs"/>
              </a:rPr>
              <a:t>https://webaim.org/resources/contrastchecker/</a:t>
            </a:r>
            <a:endParaRPr lang="en-US" sz="1200" baseline="0" dirty="0"/>
          </a:p>
          <a:p>
            <a:pPr marL="514350" lvl="1" indent="-171450">
              <a:buFont typeface="Courier New" panose="02070309020205020404" pitchFamily="49" charset="0"/>
              <a:buChar char="o"/>
            </a:pPr>
            <a:r>
              <a:rPr lang="en-US" sz="1200" baseline="0" dirty="0"/>
              <a:t>Print the slide show in black and white or review it in gray scale on the screen to check contrast</a:t>
            </a:r>
            <a:endParaRPr lang="en-US" sz="1200" dirty="0"/>
          </a:p>
          <a:p>
            <a:pPr marL="0" indent="0">
              <a:buFont typeface="Arial" panose="020B0604020202020204" pitchFamily="34" charset="0"/>
              <a:buNone/>
            </a:pPr>
            <a:endParaRPr lang="en-US" sz="1200" dirty="0"/>
          </a:p>
          <a:p>
            <a:pPr marL="171450" indent="-171450">
              <a:buFont typeface="Arial" panose="020B0604020202020204" pitchFamily="34" charset="0"/>
              <a:buChar char="•"/>
            </a:pPr>
            <a:r>
              <a:rPr lang="en-US" sz="1200" dirty="0"/>
              <a:t>Consistency (understandable) – your slide show colors, shapes,</a:t>
            </a:r>
            <a:r>
              <a:rPr lang="en-US" sz="1200" baseline="0" dirty="0"/>
              <a:t> images, background design, line spacing, and fonts should all be consistent; a consistent slide show is easy to follow and helps the audience make connections; use a sans serif font and a minimum font size of 24 point</a:t>
            </a:r>
            <a:endParaRPr lang="en-US" sz="1200" dirty="0"/>
          </a:p>
          <a:p>
            <a:pPr marL="0" indent="0">
              <a:buFont typeface="Arial" panose="020B0604020202020204" pitchFamily="34" charset="0"/>
              <a:buNone/>
            </a:pPr>
            <a:endParaRPr lang="en-US" sz="1200" dirty="0"/>
          </a:p>
          <a:p>
            <a:pPr marL="171450" indent="-171450">
              <a:buFont typeface="Arial" panose="020B0604020202020204" pitchFamily="34" charset="0"/>
              <a:buChar char="•"/>
            </a:pPr>
            <a:r>
              <a:rPr lang="en-US" sz="1200" dirty="0"/>
              <a:t>Images (perceivable/robust) can be made accessible by:</a:t>
            </a:r>
            <a:r>
              <a:rPr lang="en-US" sz="1200" baseline="0" dirty="0"/>
              <a:t> </a:t>
            </a:r>
          </a:p>
          <a:p>
            <a:pPr marL="514350" lvl="1" indent="-171450">
              <a:buFont typeface="Courier New" panose="02070309020205020404" pitchFamily="49" charset="0"/>
              <a:buChar char="o"/>
            </a:pPr>
            <a:r>
              <a:rPr lang="en-US" sz="1200" baseline="0" dirty="0"/>
              <a:t>Briefly d</a:t>
            </a:r>
            <a:r>
              <a:rPr lang="en-US" sz="1200" dirty="0"/>
              <a:t>escribing images, charts, graphs, and other illustrations in alt text</a:t>
            </a:r>
          </a:p>
          <a:p>
            <a:pPr marL="514350" marR="0" lvl="1" indent="-171450" algn="l" defTabSz="6858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Grouping related images into one object to minimize the number of individual objects on a slide requiring alt text</a:t>
            </a:r>
            <a:endParaRPr lang="en-US" sz="1200" dirty="0"/>
          </a:p>
          <a:p>
            <a:pPr marL="514350" lvl="1" indent="-171450">
              <a:buFont typeface="Courier New" panose="02070309020205020404" pitchFamily="49" charset="0"/>
              <a:buChar char="o"/>
            </a:pPr>
            <a:r>
              <a:rPr lang="en-US" sz="1200" dirty="0"/>
              <a:t>Adding more detail about charts, graphs, or illustrations in the Notes Pane</a:t>
            </a:r>
          </a:p>
          <a:p>
            <a:pPr marL="0" indent="0">
              <a:buFont typeface="Arial" panose="020B0604020202020204" pitchFamily="34" charset="0"/>
              <a:buNone/>
            </a:pPr>
            <a:endParaRPr lang="en-US" sz="1200" dirty="0"/>
          </a:p>
          <a:p>
            <a:pPr marL="171450" indent="-171450">
              <a:buFont typeface="Arial" panose="020B0604020202020204" pitchFamily="34" charset="0"/>
              <a:buChar char="•"/>
            </a:pPr>
            <a:r>
              <a:rPr lang="en-US" sz="1200" dirty="0"/>
              <a:t>Motion (operable)</a:t>
            </a:r>
            <a:r>
              <a:rPr lang="en-US" sz="1200" baseline="0" dirty="0"/>
              <a:t> </a:t>
            </a:r>
            <a:r>
              <a:rPr lang="en-US" sz="1200" dirty="0"/>
              <a:t>is distracting to everyone, even more so to people with attention deficits or other cognitive disabilities.  If motion is essential to your presentation content, use it but be sure it stops at the end of the first cycle (only have it go through the motion once).  U</a:t>
            </a:r>
            <a:r>
              <a:rPr lang="en-US" sz="1200" baseline="0" dirty="0"/>
              <a:t>nder the current WCAG rules, web pages cannot contain anything that flashes more than three times in any one second period.</a:t>
            </a:r>
          </a:p>
        </p:txBody>
      </p:sp>
      <p:sp>
        <p:nvSpPr>
          <p:cNvPr id="4" name="Slide Number Placeholder 3"/>
          <p:cNvSpPr>
            <a:spLocks noGrp="1"/>
          </p:cNvSpPr>
          <p:nvPr>
            <p:ph type="sldNum" sz="quarter" idx="10"/>
          </p:nvPr>
        </p:nvSpPr>
        <p:spPr/>
        <p:txBody>
          <a:bodyPr/>
          <a:lstStyle/>
          <a:p>
            <a:fld id="{0FD55982-31EB-4B0F-8E15-672C26BFB440}" type="slidenum">
              <a:rPr lang="en-US" smtClean="0"/>
              <a:t>6</a:t>
            </a:fld>
            <a:endParaRPr lang="en-US" dirty="0"/>
          </a:p>
        </p:txBody>
      </p:sp>
    </p:spTree>
    <p:extLst>
      <p:ext uri="{BB962C8B-B14F-4D97-AF65-F5344CB8AC3E}">
        <p14:creationId xmlns:p14="http://schemas.microsoft.com/office/powerpoint/2010/main" val="144095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Alt text is the primary way to describe objects on a slide to someone with a visual impairment.  A screen reader recognizes and then reads the descriptive text.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To add Alt Text: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Select object or image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Click the Review tab</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In the Accessibility group, select Check Accessibility and then Alt Text from the pull-down menu to display the Alt Text Pane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Add alt text to the Description box</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t>OR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Select object or image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Right click to display menu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Select View Alt Text… to display the Alt Text Pane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Add alt text to the Description box</a:t>
            </a:r>
          </a:p>
        </p:txBody>
      </p:sp>
      <p:sp>
        <p:nvSpPr>
          <p:cNvPr id="4" name="Slide Number Placeholder 3"/>
          <p:cNvSpPr>
            <a:spLocks noGrp="1"/>
          </p:cNvSpPr>
          <p:nvPr>
            <p:ph type="sldNum" sz="quarter" idx="10"/>
          </p:nvPr>
        </p:nvSpPr>
        <p:spPr/>
        <p:txBody>
          <a:bodyPr/>
          <a:lstStyle/>
          <a:p>
            <a:fld id="{0FD55982-31EB-4B0F-8E15-672C26BFB440}" type="slidenum">
              <a:rPr lang="en-US" smtClean="0"/>
              <a:t>7</a:t>
            </a:fld>
            <a:endParaRPr lang="en-US" dirty="0"/>
          </a:p>
        </p:txBody>
      </p:sp>
    </p:spTree>
    <p:extLst>
      <p:ext uri="{BB962C8B-B14F-4D97-AF65-F5344CB8AC3E}">
        <p14:creationId xmlns:p14="http://schemas.microsoft.com/office/powerpoint/2010/main" val="764775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PowerPoint</a:t>
            </a:r>
            <a:r>
              <a:rPr lang="en-US" sz="1200" baseline="0" dirty="0"/>
              <a:t> has a built-in accessibility checker to ensure that slides contain alt text and titles, which are required to avoid accessibility errors in PowerPoint.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To run the Accessibility Checker: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Click the Review tab</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Click Check Accessibility button to display the pull-down menu</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Select Check Accessibility to display the Accessibility Checker Pane; there should be no errors, and tips and warnings can be ignored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t>Having the accessibility checker confirm no errors with respect to alt text and slide titles does not ensure accessibility regarding contrast, motion, animation, etc.  Checking the Outline view will show what text will definitely be read, and using a screen reader will confirm that text, alt text, and the reading order of all objects on the slide are correct.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0" dirty="0"/>
              <a:t>Slide content must be interpreted by assistive technologies.  Screen readers are the most common form of assistive technology, and there are many available.  NVDA is a free download while others, like JAWS, are available for purchase under a variety of licenses.</a:t>
            </a:r>
            <a:endParaRPr lang="en-US" sz="900" cap="all" dirty="0"/>
          </a:p>
        </p:txBody>
      </p:sp>
      <p:sp>
        <p:nvSpPr>
          <p:cNvPr id="4" name="Slide Number Placeholder 3"/>
          <p:cNvSpPr>
            <a:spLocks noGrp="1"/>
          </p:cNvSpPr>
          <p:nvPr>
            <p:ph type="sldNum" sz="quarter" idx="10"/>
          </p:nvPr>
        </p:nvSpPr>
        <p:spPr/>
        <p:txBody>
          <a:bodyPr/>
          <a:lstStyle/>
          <a:p>
            <a:fld id="{0FD55982-31EB-4B0F-8E15-672C26BFB440}" type="slidenum">
              <a:rPr lang="en-US" smtClean="0"/>
              <a:t>8</a:t>
            </a:fld>
            <a:endParaRPr lang="en-US" dirty="0"/>
          </a:p>
        </p:txBody>
      </p:sp>
    </p:spTree>
    <p:extLst>
      <p:ext uri="{BB962C8B-B14F-4D97-AF65-F5344CB8AC3E}">
        <p14:creationId xmlns:p14="http://schemas.microsoft.com/office/powerpoint/2010/main" val="75584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Alt text also applies to audio, video, and synchronized audio.  Alt text is required to briefly describe the video, but captioning is also required to address hearing disabilities.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YouTube videos, the easiest way to address this issue is to link to the video because YouTube often has closed captioning that the user can activate.  If there’s no closed captioning already available, you may need to create a transcript that can be made available in an accessible format.  If you have any questions as to whether what you’re planning (captioning or a transcript) meets accessibility requirements, speak with your agency’s accessibility coordinator.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 have to create your own captioning, you will most likely have to purchase or download a Microsoft add-in designed for this purpose, or you can follow Microsoft’s instructions on how to use Notepad to create captioning.</a:t>
            </a:r>
          </a:p>
        </p:txBody>
      </p:sp>
      <p:sp>
        <p:nvSpPr>
          <p:cNvPr id="4" name="Slide Number Placeholder 3"/>
          <p:cNvSpPr>
            <a:spLocks noGrp="1"/>
          </p:cNvSpPr>
          <p:nvPr>
            <p:ph type="sldNum" sz="quarter" idx="10"/>
          </p:nvPr>
        </p:nvSpPr>
        <p:spPr/>
        <p:txBody>
          <a:bodyPr/>
          <a:lstStyle/>
          <a:p>
            <a:fld id="{0FD55982-31EB-4B0F-8E15-672C26BFB440}" type="slidenum">
              <a:rPr lang="en-US" smtClean="0"/>
              <a:t>9</a:t>
            </a:fld>
            <a:endParaRPr lang="en-US" dirty="0"/>
          </a:p>
        </p:txBody>
      </p:sp>
    </p:spTree>
    <p:extLst>
      <p:ext uri="{BB962C8B-B14F-4D97-AF65-F5344CB8AC3E}">
        <p14:creationId xmlns:p14="http://schemas.microsoft.com/office/powerpoint/2010/main" val="2632454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DF351D-35C7-43E2-AA02-47C2619B07E4}"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FFF605-BBFB-4B5F-B647-EE1F4A2969D8}" type="slidenum">
              <a:rPr lang="en-US" smtClean="0"/>
              <a:t>‹#›</a:t>
            </a:fld>
            <a:endParaRPr lang="en-US" dirty="0"/>
          </a:p>
        </p:txBody>
      </p:sp>
    </p:spTree>
    <p:extLst>
      <p:ext uri="{BB962C8B-B14F-4D97-AF65-F5344CB8AC3E}">
        <p14:creationId xmlns:p14="http://schemas.microsoft.com/office/powerpoint/2010/main" val="4265173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DF351D-35C7-43E2-AA02-47C2619B07E4}"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FFF605-BBFB-4B5F-B647-EE1F4A2969D8}" type="slidenum">
              <a:rPr lang="en-US" smtClean="0"/>
              <a:t>‹#›</a:t>
            </a:fld>
            <a:endParaRPr lang="en-US" dirty="0"/>
          </a:p>
        </p:txBody>
      </p:sp>
    </p:spTree>
    <p:extLst>
      <p:ext uri="{BB962C8B-B14F-4D97-AF65-F5344CB8AC3E}">
        <p14:creationId xmlns:p14="http://schemas.microsoft.com/office/powerpoint/2010/main" val="389844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DF351D-35C7-43E2-AA02-47C2619B07E4}"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FFF605-BBFB-4B5F-B647-EE1F4A2969D8}" type="slidenum">
              <a:rPr lang="en-US" smtClean="0"/>
              <a:t>‹#›</a:t>
            </a:fld>
            <a:endParaRPr lang="en-US" dirty="0"/>
          </a:p>
        </p:txBody>
      </p:sp>
    </p:spTree>
    <p:extLst>
      <p:ext uri="{BB962C8B-B14F-4D97-AF65-F5344CB8AC3E}">
        <p14:creationId xmlns:p14="http://schemas.microsoft.com/office/powerpoint/2010/main" val="25828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DF351D-35C7-43E2-AA02-47C2619B07E4}"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FFF605-BBFB-4B5F-B647-EE1F4A2969D8}" type="slidenum">
              <a:rPr lang="en-US" smtClean="0"/>
              <a:t>‹#›</a:t>
            </a:fld>
            <a:endParaRPr lang="en-US" dirty="0"/>
          </a:p>
        </p:txBody>
      </p:sp>
    </p:spTree>
    <p:extLst>
      <p:ext uri="{BB962C8B-B14F-4D97-AF65-F5344CB8AC3E}">
        <p14:creationId xmlns:p14="http://schemas.microsoft.com/office/powerpoint/2010/main" val="151745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DF351D-35C7-43E2-AA02-47C2619B07E4}"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FFF605-BBFB-4B5F-B647-EE1F4A2969D8}" type="slidenum">
              <a:rPr lang="en-US" smtClean="0"/>
              <a:t>‹#›</a:t>
            </a:fld>
            <a:endParaRPr lang="en-US" dirty="0"/>
          </a:p>
        </p:txBody>
      </p:sp>
    </p:spTree>
    <p:extLst>
      <p:ext uri="{BB962C8B-B14F-4D97-AF65-F5344CB8AC3E}">
        <p14:creationId xmlns:p14="http://schemas.microsoft.com/office/powerpoint/2010/main" val="1791925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DF351D-35C7-43E2-AA02-47C2619B07E4}" type="datetimeFigureOut">
              <a:rPr lang="en-US" smtClean="0"/>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FFF605-BBFB-4B5F-B647-EE1F4A2969D8}" type="slidenum">
              <a:rPr lang="en-US" smtClean="0"/>
              <a:t>‹#›</a:t>
            </a:fld>
            <a:endParaRPr lang="en-US" dirty="0"/>
          </a:p>
        </p:txBody>
      </p:sp>
    </p:spTree>
    <p:extLst>
      <p:ext uri="{BB962C8B-B14F-4D97-AF65-F5344CB8AC3E}">
        <p14:creationId xmlns:p14="http://schemas.microsoft.com/office/powerpoint/2010/main" val="354766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DF351D-35C7-43E2-AA02-47C2619B07E4}" type="datetimeFigureOut">
              <a:rPr lang="en-US" smtClean="0"/>
              <a:t>3/22/2023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FFF605-BBFB-4B5F-B647-EE1F4A2969D8}" type="slidenum">
              <a:rPr lang="en-US" smtClean="0"/>
              <a:t>‹#›</a:t>
            </a:fld>
            <a:endParaRPr lang="en-US" dirty="0"/>
          </a:p>
        </p:txBody>
      </p:sp>
    </p:spTree>
    <p:extLst>
      <p:ext uri="{BB962C8B-B14F-4D97-AF65-F5344CB8AC3E}">
        <p14:creationId xmlns:p14="http://schemas.microsoft.com/office/powerpoint/2010/main" val="103789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DF351D-35C7-43E2-AA02-47C2619B07E4}" type="datetimeFigureOut">
              <a:rPr lang="en-US" smtClean="0"/>
              <a:t>3/22/2023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FFF605-BBFB-4B5F-B647-EE1F4A2969D8}" type="slidenum">
              <a:rPr lang="en-US" smtClean="0"/>
              <a:t>‹#›</a:t>
            </a:fld>
            <a:endParaRPr lang="en-US" dirty="0"/>
          </a:p>
        </p:txBody>
      </p:sp>
    </p:spTree>
    <p:extLst>
      <p:ext uri="{BB962C8B-B14F-4D97-AF65-F5344CB8AC3E}">
        <p14:creationId xmlns:p14="http://schemas.microsoft.com/office/powerpoint/2010/main" val="3395856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DF351D-35C7-43E2-AA02-47C2619B07E4}" type="datetimeFigureOut">
              <a:rPr lang="en-US" smtClean="0"/>
              <a:t>3/22/2023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FFF605-BBFB-4B5F-B647-EE1F4A2969D8}" type="slidenum">
              <a:rPr lang="en-US" smtClean="0"/>
              <a:t>‹#›</a:t>
            </a:fld>
            <a:endParaRPr lang="en-US" dirty="0"/>
          </a:p>
        </p:txBody>
      </p:sp>
    </p:spTree>
    <p:extLst>
      <p:ext uri="{BB962C8B-B14F-4D97-AF65-F5344CB8AC3E}">
        <p14:creationId xmlns:p14="http://schemas.microsoft.com/office/powerpoint/2010/main" val="1697075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1DF351D-35C7-43E2-AA02-47C2619B07E4}" type="datetimeFigureOut">
              <a:rPr lang="en-US" smtClean="0"/>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FFF605-BBFB-4B5F-B647-EE1F4A2969D8}" type="slidenum">
              <a:rPr lang="en-US" smtClean="0"/>
              <a:t>‹#›</a:t>
            </a:fld>
            <a:endParaRPr lang="en-US" dirty="0"/>
          </a:p>
        </p:txBody>
      </p:sp>
    </p:spTree>
    <p:extLst>
      <p:ext uri="{BB962C8B-B14F-4D97-AF65-F5344CB8AC3E}">
        <p14:creationId xmlns:p14="http://schemas.microsoft.com/office/powerpoint/2010/main" val="2580628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1DF351D-35C7-43E2-AA02-47C2619B07E4}" type="datetimeFigureOut">
              <a:rPr lang="en-US" smtClean="0"/>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FFF605-BBFB-4B5F-B647-EE1F4A2969D8}" type="slidenum">
              <a:rPr lang="en-US" smtClean="0"/>
              <a:t>‹#›</a:t>
            </a:fld>
            <a:endParaRPr lang="en-US" dirty="0"/>
          </a:p>
        </p:txBody>
      </p:sp>
    </p:spTree>
    <p:extLst>
      <p:ext uri="{BB962C8B-B14F-4D97-AF65-F5344CB8AC3E}">
        <p14:creationId xmlns:p14="http://schemas.microsoft.com/office/powerpoint/2010/main" val="3581194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1DF351D-35C7-43E2-AA02-47C2619B07E4}" type="datetimeFigureOut">
              <a:rPr lang="en-US" smtClean="0"/>
              <a:t>3/22/2023</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FFFF605-BBFB-4B5F-B647-EE1F4A2969D8}" type="slidenum">
              <a:rPr lang="en-US" smtClean="0"/>
              <a:t>‹#›</a:t>
            </a:fld>
            <a:endParaRPr lang="en-US" dirty="0"/>
          </a:p>
        </p:txBody>
      </p:sp>
    </p:spTree>
    <p:extLst>
      <p:ext uri="{BB962C8B-B14F-4D97-AF65-F5344CB8AC3E}">
        <p14:creationId xmlns:p14="http://schemas.microsoft.com/office/powerpoint/2010/main" val="2590027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microsoft.com/office/2007/relationships/hdphoto" Target="../media/hdphoto2.wdp"/><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6.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4.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6.xml"/><Relationship Id="rId5" Type="http://schemas.openxmlformats.org/officeDocument/2006/relationships/hyperlink" Target="https://webaim.org/resources/contrastchecker/"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0" y="0"/>
            <a:ext cx="9143998" cy="1790700"/>
          </a:xfrm>
        </p:spPr>
        <p:txBody>
          <a:bodyPr/>
          <a:lstStyle/>
          <a:p>
            <a:pPr algn="l"/>
            <a:r>
              <a:rPr lang="en-US" dirty="0">
                <a:noFill/>
              </a:rPr>
              <a:t>CenSARA 260 – Accessibility for PowerPoint Presentations</a:t>
            </a:r>
          </a:p>
        </p:txBody>
      </p:sp>
      <p:grpSp>
        <p:nvGrpSpPr>
          <p:cNvPr id="5" name="Group 4" descr="Computer keyboard showing a button labeled, &quot;Accessible&quot;&#10;&#10;Additional information for each slide in this slide show can be found in the speaker notes."/>
          <p:cNvGrpSpPr/>
          <p:nvPr/>
        </p:nvGrpSpPr>
        <p:grpSpPr>
          <a:xfrm>
            <a:off x="0" y="0"/>
            <a:ext cx="9143998" cy="5143499"/>
            <a:chOff x="0" y="0"/>
            <a:chExt cx="9143998" cy="5143499"/>
          </a:xfrm>
        </p:grpSpPr>
        <p:pic>
          <p:nvPicPr>
            <p:cNvPr id="2" name="Picture 1" descr="Computer keyboard showing a button labeled, &quot;Accessible&quot;"/>
            <p:cNvPicPr>
              <a:picLocks noChangeAspect="1"/>
            </p:cNvPicPr>
            <p:nvPr/>
          </p:nvPicPr>
          <p:blipFill rotWithShape="1">
            <a:blip r:embed="rId4" cstate="print">
              <a:extLst>
                <a:ext uri="{28A0092B-C50C-407E-A947-70E740481C1C}">
                  <a14:useLocalDpi xmlns:a14="http://schemas.microsoft.com/office/drawing/2010/main" val="0"/>
                </a:ext>
              </a:extLst>
            </a:blip>
            <a:srcRect t="7780" b="7780"/>
            <a:stretch/>
          </p:blipFill>
          <p:spPr>
            <a:xfrm>
              <a:off x="0" y="0"/>
              <a:ext cx="9143998" cy="5143499"/>
            </a:xfrm>
            <a:prstGeom prst="rect">
              <a:avLst/>
            </a:prstGeom>
          </p:spPr>
        </p:pic>
        <p:sp>
          <p:nvSpPr>
            <p:cNvPr id="4" name="Rounded Rectangle 3"/>
            <p:cNvSpPr/>
            <p:nvPr/>
          </p:nvSpPr>
          <p:spPr>
            <a:xfrm rot="894536">
              <a:off x="1006191" y="843759"/>
              <a:ext cx="3760438" cy="2292688"/>
            </a:xfrm>
            <a:prstGeom prst="roundRect">
              <a:avLst/>
            </a:prstGeom>
            <a:solidFill>
              <a:srgbClr val="243E6C"/>
            </a:solidFill>
            <a:ln>
              <a:noFill/>
            </a:ln>
            <a:effectLst>
              <a:outerShdw blurRad="63500" sx="102000" sy="102000" algn="ctr" rotWithShape="0">
                <a:prstClr val="black">
                  <a:alpha val="40000"/>
                </a:prstClr>
              </a:outerShdw>
            </a:effectLst>
            <a:scene3d>
              <a:camera prst="orthographicFront">
                <a:rot lat="1181011" lon="20962341" rev="21383005"/>
              </a:camera>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i="1" dirty="0">
                  <a:solidFill>
                    <a:schemeClr val="bg1"/>
                  </a:solidFill>
                </a:rPr>
                <a:t>Accessible </a:t>
              </a:r>
              <a:r>
                <a:rPr lang="en-US" sz="4400" i="1" dirty="0">
                  <a:solidFill>
                    <a:schemeClr val="bg1"/>
                  </a:solidFill>
                </a:rPr>
                <a:t>CenSARA 260</a:t>
              </a:r>
            </a:p>
          </p:txBody>
        </p:sp>
      </p:grpSp>
    </p:spTree>
    <p:custDataLst>
      <p:tags r:id="rId1"/>
    </p:custDataLst>
    <p:extLst>
      <p:ext uri="{BB962C8B-B14F-4D97-AF65-F5344CB8AC3E}">
        <p14:creationId xmlns:p14="http://schemas.microsoft.com/office/powerpoint/2010/main" val="3292635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43E6C"/>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94172"/>
          </a:xfrm>
        </p:spPr>
        <p:txBody>
          <a:bodyPr>
            <a:normAutofit/>
          </a:bodyPr>
          <a:lstStyle/>
          <a:p>
            <a:r>
              <a:rPr lang="en-US" sz="3000" b="1" dirty="0">
                <a:solidFill>
                  <a:schemeClr val="bg1"/>
                </a:solidFill>
                <a:latin typeface="Arial" panose="020B0604020202020204" pitchFamily="34" charset="0"/>
                <a:cs typeface="Arial" panose="020B0604020202020204" pitchFamily="34" charset="0"/>
              </a:rPr>
              <a:t>Audio Control</a:t>
            </a:r>
          </a:p>
        </p:txBody>
      </p:sp>
      <p:pic>
        <p:nvPicPr>
          <p:cNvPr id="2" name="Picture 1" descr="Video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458" y="1074557"/>
            <a:ext cx="3227960" cy="3227960"/>
          </a:xfrm>
          <a:prstGeom prst="rect">
            <a:avLst/>
          </a:prstGeom>
        </p:spPr>
      </p:pic>
      <p:pic>
        <p:nvPicPr>
          <p:cNvPr id="4" name="Picture 3" descr="Audio ic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0042" y="1075116"/>
            <a:ext cx="3230500" cy="3230500"/>
          </a:xfrm>
          <a:prstGeom prst="rect">
            <a:avLst/>
          </a:prstGeom>
        </p:spPr>
      </p:pic>
      <p:sp>
        <p:nvSpPr>
          <p:cNvPr id="6" name="Rectangle 5" descr="Rectangle used in background design"/>
          <p:cNvSpPr/>
          <p:nvPr/>
        </p:nvSpPr>
        <p:spPr>
          <a:xfrm>
            <a:off x="828339" y="4410097"/>
            <a:ext cx="7487322" cy="5599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descr="Video timeline box"/>
          <p:cNvGrpSpPr/>
          <p:nvPr/>
        </p:nvGrpSpPr>
        <p:grpSpPr>
          <a:xfrm>
            <a:off x="2565698" y="4493597"/>
            <a:ext cx="4012604" cy="390370"/>
            <a:chOff x="2485015" y="4493597"/>
            <a:chExt cx="4012604" cy="390370"/>
          </a:xfrm>
        </p:grpSpPr>
        <p:sp>
          <p:nvSpPr>
            <p:cNvPr id="5" name="Rectangle 4"/>
            <p:cNvSpPr/>
            <p:nvPr/>
          </p:nvSpPr>
          <p:spPr>
            <a:xfrm>
              <a:off x="2485016" y="4496696"/>
              <a:ext cx="4012603" cy="3765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485015" y="4493597"/>
              <a:ext cx="1247889" cy="37651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p:cNvSpPr/>
            <p:nvPr/>
          </p:nvSpPr>
          <p:spPr>
            <a:xfrm>
              <a:off x="3646839" y="4764513"/>
              <a:ext cx="161366" cy="11945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descr="Play button icon"/>
          <p:cNvGrpSpPr/>
          <p:nvPr/>
        </p:nvGrpSpPr>
        <p:grpSpPr>
          <a:xfrm>
            <a:off x="1093250" y="4492094"/>
            <a:ext cx="462579" cy="376518"/>
            <a:chOff x="921124" y="4490304"/>
            <a:chExt cx="462579" cy="376518"/>
          </a:xfrm>
        </p:grpSpPr>
        <p:sp>
          <p:nvSpPr>
            <p:cNvPr id="11" name="Rounded Rectangle 10"/>
            <p:cNvSpPr/>
            <p:nvPr/>
          </p:nvSpPr>
          <p:spPr>
            <a:xfrm>
              <a:off x="921124" y="4490304"/>
              <a:ext cx="462579" cy="37651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p:cNvSpPr/>
            <p:nvPr/>
          </p:nvSpPr>
          <p:spPr>
            <a:xfrm rot="5400000">
              <a:off x="1013663" y="4548891"/>
              <a:ext cx="277500" cy="25934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descr="Pause button icon"/>
          <p:cNvGrpSpPr/>
          <p:nvPr/>
        </p:nvGrpSpPr>
        <p:grpSpPr>
          <a:xfrm>
            <a:off x="1697475" y="4492094"/>
            <a:ext cx="462579" cy="376518"/>
            <a:chOff x="1525349" y="4481336"/>
            <a:chExt cx="462579" cy="376518"/>
          </a:xfrm>
        </p:grpSpPr>
        <p:sp>
          <p:nvSpPr>
            <p:cNvPr id="13" name="Rounded Rectangle 12"/>
            <p:cNvSpPr/>
            <p:nvPr/>
          </p:nvSpPr>
          <p:spPr>
            <a:xfrm>
              <a:off x="1525349" y="4481336"/>
              <a:ext cx="462579" cy="37651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p:cNvGrpSpPr/>
            <p:nvPr/>
          </p:nvGrpSpPr>
          <p:grpSpPr>
            <a:xfrm>
              <a:off x="1658923" y="4509286"/>
              <a:ext cx="195430" cy="320618"/>
              <a:chOff x="1602889" y="4496696"/>
              <a:chExt cx="195430" cy="320618"/>
            </a:xfrm>
          </p:grpSpPr>
          <p:sp>
            <p:nvSpPr>
              <p:cNvPr id="14" name="Rectangle 13"/>
              <p:cNvSpPr/>
              <p:nvPr/>
            </p:nvSpPr>
            <p:spPr>
              <a:xfrm>
                <a:off x="1602889" y="4496696"/>
                <a:ext cx="75304" cy="3206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723015" y="4496696"/>
                <a:ext cx="75304" cy="3206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20" name="Picture 19" descr="Audio button icon"/>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59126" y1="48201" x2="59126" y2="48201"/>
                        <a14:foregroundMark x1="68766" y1="51799" x2="68766" y2="51799"/>
                        <a14:foregroundMark x1="77378" y1="54499" x2="77378" y2="54499"/>
                        <a14:backgroundMark x1="52057" y1="45116" x2="52828" y2="69794"/>
                        <a14:backgroundMark x1="63111" y1="36761" x2="66067" y2="51157"/>
                      </a14:backgroundRemoval>
                    </a14:imgEffect>
                  </a14:imgLayer>
                </a14:imgProps>
              </a:ext>
              <a:ext uri="{28A0092B-C50C-407E-A947-70E740481C1C}">
                <a14:useLocalDpi xmlns:a14="http://schemas.microsoft.com/office/drawing/2010/main" val="0"/>
              </a:ext>
            </a:extLst>
          </a:blip>
          <a:stretch>
            <a:fillRect/>
          </a:stretch>
        </p:blipFill>
        <p:spPr>
          <a:xfrm>
            <a:off x="7135366" y="4237971"/>
            <a:ext cx="893617" cy="893617"/>
          </a:xfrm>
          <a:prstGeom prst="rect">
            <a:avLst/>
          </a:prstGeom>
        </p:spPr>
      </p:pic>
    </p:spTree>
    <p:custDataLst>
      <p:tags r:id="rId1"/>
    </p:custDataLst>
    <p:extLst>
      <p:ext uri="{BB962C8B-B14F-4D97-AF65-F5344CB8AC3E}">
        <p14:creationId xmlns:p14="http://schemas.microsoft.com/office/powerpoint/2010/main" val="2150297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43E6C"/>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7886700" cy="994172"/>
          </a:xfrm>
        </p:spPr>
        <p:txBody>
          <a:bodyPr>
            <a:normAutofit/>
          </a:bodyPr>
          <a:lstStyle/>
          <a:p>
            <a:r>
              <a:rPr lang="en-US" sz="3000" b="1" dirty="0">
                <a:solidFill>
                  <a:schemeClr val="bg1"/>
                </a:solidFill>
                <a:latin typeface="Arial" panose="020B0604020202020204" pitchFamily="34" charset="0"/>
                <a:cs typeface="Arial" panose="020B0604020202020204" pitchFamily="34" charset="0"/>
              </a:rPr>
              <a:t>Information and Relationships</a:t>
            </a:r>
          </a:p>
        </p:txBody>
      </p:sp>
      <p:graphicFrame>
        <p:nvGraphicFramePr>
          <p:cNvPr id="2" name="Content Placeholder 1" descr="Table with generic information to be used for a demonstration"/>
          <p:cNvGraphicFramePr>
            <a:graphicFrameLocks noGrp="1"/>
          </p:cNvGraphicFramePr>
          <p:nvPr>
            <p:ph idx="1"/>
            <p:extLst>
              <p:ext uri="{D42A27DB-BD31-4B8C-83A1-F6EECF244321}">
                <p14:modId xmlns:p14="http://schemas.microsoft.com/office/powerpoint/2010/main" val="3186187371"/>
              </p:ext>
            </p:extLst>
          </p:nvPr>
        </p:nvGraphicFramePr>
        <p:xfrm>
          <a:off x="43206" y="1459229"/>
          <a:ext cx="9057588" cy="2816412"/>
        </p:xfrm>
        <a:graphic>
          <a:graphicData uri="http://schemas.openxmlformats.org/drawingml/2006/table">
            <a:tbl>
              <a:tblPr firstRow="1" bandRow="1">
                <a:tableStyleId>{073A0DAA-6AF3-43AB-8588-CEC1D06C72B9}</a:tableStyleId>
              </a:tblPr>
              <a:tblGrid>
                <a:gridCol w="1374623">
                  <a:extLst>
                    <a:ext uri="{9D8B030D-6E8A-4147-A177-3AD203B41FA5}">
                      <a16:colId xmlns:a16="http://schemas.microsoft.com/office/drawing/2014/main" val="20000"/>
                    </a:ext>
                  </a:extLst>
                </a:gridCol>
                <a:gridCol w="1922245">
                  <a:extLst>
                    <a:ext uri="{9D8B030D-6E8A-4147-A177-3AD203B41FA5}">
                      <a16:colId xmlns:a16="http://schemas.microsoft.com/office/drawing/2014/main" val="20001"/>
                    </a:ext>
                  </a:extLst>
                </a:gridCol>
                <a:gridCol w="1920240">
                  <a:extLst>
                    <a:ext uri="{9D8B030D-6E8A-4147-A177-3AD203B41FA5}">
                      <a16:colId xmlns:a16="http://schemas.microsoft.com/office/drawing/2014/main" val="20002"/>
                    </a:ext>
                  </a:extLst>
                </a:gridCol>
                <a:gridCol w="1920240">
                  <a:extLst>
                    <a:ext uri="{9D8B030D-6E8A-4147-A177-3AD203B41FA5}">
                      <a16:colId xmlns:a16="http://schemas.microsoft.com/office/drawing/2014/main" val="20003"/>
                    </a:ext>
                  </a:extLst>
                </a:gridCol>
                <a:gridCol w="1920240">
                  <a:extLst>
                    <a:ext uri="{9D8B030D-6E8A-4147-A177-3AD203B41FA5}">
                      <a16:colId xmlns:a16="http://schemas.microsoft.com/office/drawing/2014/main" val="20004"/>
                    </a:ext>
                  </a:extLst>
                </a:gridCol>
              </a:tblGrid>
              <a:tr h="420321">
                <a:tc>
                  <a:txBody>
                    <a:bodyPr/>
                    <a:lstStyle/>
                    <a:p>
                      <a:pPr algn="ctr"/>
                      <a:r>
                        <a:rPr lang="en-US" sz="2400" dirty="0"/>
                        <a:t>Category </a:t>
                      </a:r>
                    </a:p>
                  </a:txBody>
                  <a:tcPr marL="103640" marR="103640" marT="51821" marB="51821">
                    <a:lnB w="12700" cap="flat" cmpd="sng" algn="ctr">
                      <a:solidFill>
                        <a:schemeClr val="tx1"/>
                      </a:solidFill>
                      <a:prstDash val="solid"/>
                      <a:round/>
                      <a:headEnd type="none" w="med" len="med"/>
                      <a:tailEnd type="none" w="med" len="med"/>
                    </a:lnB>
                  </a:tcPr>
                </a:tc>
                <a:tc>
                  <a:txBody>
                    <a:bodyPr/>
                    <a:lstStyle/>
                    <a:p>
                      <a:pPr algn="ctr"/>
                      <a:r>
                        <a:rPr lang="en-US" sz="2400" dirty="0"/>
                        <a:t>A</a:t>
                      </a:r>
                    </a:p>
                  </a:txBody>
                  <a:tcPr marL="103640" marR="103640" marT="51821" marB="51821">
                    <a:lnB w="12700" cap="flat" cmpd="sng" algn="ctr">
                      <a:solidFill>
                        <a:schemeClr val="tx1"/>
                      </a:solidFill>
                      <a:prstDash val="solid"/>
                      <a:round/>
                      <a:headEnd type="none" w="med" len="med"/>
                      <a:tailEnd type="none" w="med" len="med"/>
                    </a:lnB>
                  </a:tcPr>
                </a:tc>
                <a:tc>
                  <a:txBody>
                    <a:bodyPr/>
                    <a:lstStyle/>
                    <a:p>
                      <a:pPr algn="ctr"/>
                      <a:r>
                        <a:rPr lang="en-US" sz="2400" dirty="0"/>
                        <a:t>B</a:t>
                      </a:r>
                    </a:p>
                  </a:txBody>
                  <a:tcPr marL="103640" marR="103640" marT="51821" marB="51821">
                    <a:lnB w="12700" cap="flat" cmpd="sng" algn="ctr">
                      <a:solidFill>
                        <a:schemeClr val="tx1"/>
                      </a:solidFill>
                      <a:prstDash val="solid"/>
                      <a:round/>
                      <a:headEnd type="none" w="med" len="med"/>
                      <a:tailEnd type="none" w="med" len="med"/>
                    </a:lnB>
                  </a:tcPr>
                </a:tc>
                <a:tc>
                  <a:txBody>
                    <a:bodyPr/>
                    <a:lstStyle/>
                    <a:p>
                      <a:pPr algn="ctr"/>
                      <a:r>
                        <a:rPr lang="en-US" sz="2400" dirty="0"/>
                        <a:t>C</a:t>
                      </a:r>
                    </a:p>
                  </a:txBody>
                  <a:tcPr marL="103640" marR="103640" marT="51821" marB="51821">
                    <a:lnB w="12700" cap="flat" cmpd="sng" algn="ctr">
                      <a:solidFill>
                        <a:schemeClr val="tx1"/>
                      </a:solidFill>
                      <a:prstDash val="solid"/>
                      <a:round/>
                      <a:headEnd type="none" w="med" len="med"/>
                      <a:tailEnd type="none" w="med" len="med"/>
                    </a:lnB>
                  </a:tcPr>
                </a:tc>
                <a:tc>
                  <a:txBody>
                    <a:bodyPr/>
                    <a:lstStyle/>
                    <a:p>
                      <a:pPr algn="ctr"/>
                      <a:r>
                        <a:rPr lang="en-US" sz="2400" dirty="0"/>
                        <a:t>D</a:t>
                      </a:r>
                    </a:p>
                  </a:txBody>
                  <a:tcPr marL="103640" marR="103640" marT="51821" marB="51821">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20321">
                <a:tc>
                  <a:txBody>
                    <a:bodyPr/>
                    <a:lstStyle/>
                    <a:p>
                      <a:r>
                        <a:rPr lang="en-US" sz="2400" baseline="0" dirty="0"/>
                        <a:t>1</a:t>
                      </a:r>
                      <a:endParaRPr lang="en-US" sz="2400" dirty="0"/>
                    </a:p>
                  </a:txBody>
                  <a:tcPr marL="103640" marR="103640" marT="51821" marB="518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21.4 tons</a:t>
                      </a:r>
                    </a:p>
                  </a:txBody>
                  <a:tcPr marL="103640" marR="103640" marT="51821" marB="518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56.9 tons</a:t>
                      </a:r>
                    </a:p>
                  </a:txBody>
                  <a:tcPr marL="103640" marR="103640" marT="51821" marB="518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97.9 tons</a:t>
                      </a:r>
                    </a:p>
                  </a:txBody>
                  <a:tcPr marL="103640" marR="103640" marT="51821" marB="518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85.4 tons</a:t>
                      </a:r>
                    </a:p>
                  </a:txBody>
                  <a:tcPr marL="103640" marR="103640" marT="51821" marB="518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2032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2</a:t>
                      </a:r>
                    </a:p>
                  </a:txBody>
                  <a:tcPr marL="103640" marR="103640" marT="51821" marB="518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90.1 tons</a:t>
                      </a:r>
                    </a:p>
                  </a:txBody>
                  <a:tcPr marL="103640" marR="103640" marT="51821" marB="518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67.3 tons</a:t>
                      </a:r>
                    </a:p>
                  </a:txBody>
                  <a:tcPr marL="103640" marR="103640" marT="51821" marB="518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76.0 tons</a:t>
                      </a:r>
                    </a:p>
                  </a:txBody>
                  <a:tcPr marL="103640" marR="103640" marT="51821" marB="518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44.3 tons</a:t>
                      </a:r>
                    </a:p>
                  </a:txBody>
                  <a:tcPr marL="103640" marR="103640" marT="51821" marB="518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2032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3</a:t>
                      </a:r>
                    </a:p>
                  </a:txBody>
                  <a:tcPr marL="103640" marR="103640" marT="51821" marB="518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99.4 tons</a:t>
                      </a:r>
                    </a:p>
                  </a:txBody>
                  <a:tcPr marL="103640" marR="103640" marT="51821" marB="518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40.8 tons</a:t>
                      </a:r>
                    </a:p>
                  </a:txBody>
                  <a:tcPr marL="103640" marR="103640" marT="51821" marB="518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55.3 tons</a:t>
                      </a:r>
                    </a:p>
                  </a:txBody>
                  <a:tcPr marL="103640" marR="103640" marT="51821" marB="518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30.8 tons</a:t>
                      </a:r>
                    </a:p>
                  </a:txBody>
                  <a:tcPr marL="103640" marR="103640" marT="51821" marB="518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2032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4</a:t>
                      </a:r>
                    </a:p>
                  </a:txBody>
                  <a:tcPr marL="103640" marR="103640" marT="51821" marB="518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88.2 tons</a:t>
                      </a:r>
                    </a:p>
                  </a:txBody>
                  <a:tcPr marL="103640" marR="103640" marT="51821" marB="518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29.6 tons</a:t>
                      </a:r>
                    </a:p>
                  </a:txBody>
                  <a:tcPr marL="103640" marR="103640" marT="51821" marB="518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60.1 tons</a:t>
                      </a:r>
                    </a:p>
                  </a:txBody>
                  <a:tcPr marL="103640" marR="103640" marT="51821" marB="518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72.9 tons</a:t>
                      </a:r>
                    </a:p>
                  </a:txBody>
                  <a:tcPr marL="103640" marR="103640" marT="51821" marB="518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2032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5</a:t>
                      </a:r>
                    </a:p>
                  </a:txBody>
                  <a:tcPr marL="103640" marR="103640" marT="51821" marB="518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49.7 tons</a:t>
                      </a:r>
                    </a:p>
                  </a:txBody>
                  <a:tcPr marL="103640" marR="103640" marT="51821" marB="518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87.3 tons</a:t>
                      </a:r>
                    </a:p>
                  </a:txBody>
                  <a:tcPr marL="103640" marR="103640" marT="51821" marB="518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68.5 tons</a:t>
                      </a:r>
                    </a:p>
                  </a:txBody>
                  <a:tcPr marL="103640" marR="103640" marT="51821" marB="518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59.4 tons</a:t>
                      </a:r>
                    </a:p>
                  </a:txBody>
                  <a:tcPr marL="103640" marR="103640" marT="51821" marB="518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184062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94172"/>
          </a:xfrm>
          <a:gradFill>
            <a:gsLst>
              <a:gs pos="48000">
                <a:srgbClr val="020202"/>
              </a:gs>
              <a:gs pos="0">
                <a:schemeClr val="tx1">
                  <a:alpha val="85000"/>
                  <a:lumMod val="98000"/>
                  <a:lumOff val="2000"/>
                </a:schemeClr>
              </a:gs>
              <a:gs pos="100000">
                <a:schemeClr val="tx1">
                  <a:alpha val="0"/>
                </a:schemeClr>
              </a:gs>
            </a:gsLst>
            <a:lin ang="5400000" scaled="1"/>
          </a:gradFill>
        </p:spPr>
        <p:txBody>
          <a:bodyPr>
            <a:normAutofit/>
          </a:bodyPr>
          <a:lstStyle/>
          <a:p>
            <a:r>
              <a:rPr lang="en-US" sz="3000" b="1" dirty="0">
                <a:solidFill>
                  <a:schemeClr val="bg1"/>
                </a:solidFill>
                <a:latin typeface="Arial" panose="020B0604020202020204" pitchFamily="34" charset="0"/>
                <a:cs typeface="Arial" panose="020B0604020202020204" pitchFamily="34" charset="0"/>
              </a:rPr>
              <a:t>Selection Pane</a:t>
            </a:r>
          </a:p>
        </p:txBody>
      </p:sp>
      <p:pic>
        <p:nvPicPr>
          <p:cNvPr id="4" name="Picture 3" descr="Screenshot of Home ribbon">
            <a:extLst>
              <a:ext uri="{FF2B5EF4-FFF2-40B4-BE49-F238E27FC236}">
                <a16:creationId xmlns:a16="http://schemas.microsoft.com/office/drawing/2014/main" id="{47E89406-CE6D-2D78-530D-74A2A8D40328}"/>
              </a:ext>
            </a:extLst>
          </p:cNvPr>
          <p:cNvPicPr>
            <a:picLocks noChangeAspect="1"/>
          </p:cNvPicPr>
          <p:nvPr/>
        </p:nvPicPr>
        <p:blipFill rotWithShape="1">
          <a:blip r:embed="rId4"/>
          <a:srcRect b="79369"/>
          <a:stretch/>
        </p:blipFill>
        <p:spPr>
          <a:xfrm>
            <a:off x="0" y="1151637"/>
            <a:ext cx="9144000" cy="1060628"/>
          </a:xfrm>
          <a:prstGeom prst="rect">
            <a:avLst/>
          </a:prstGeom>
          <a:ln w="19050">
            <a:solidFill>
              <a:schemeClr val="tx1"/>
            </a:solidFill>
          </a:ln>
        </p:spPr>
      </p:pic>
      <p:sp>
        <p:nvSpPr>
          <p:cNvPr id="8" name="Rectangle 7" descr="Rectangle highlighting Select on Home Ribbon"/>
          <p:cNvSpPr/>
          <p:nvPr/>
        </p:nvSpPr>
        <p:spPr>
          <a:xfrm>
            <a:off x="7409480" y="1897351"/>
            <a:ext cx="655676" cy="1643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Screenshot of selection pull down menu">
            <a:extLst>
              <a:ext uri="{FF2B5EF4-FFF2-40B4-BE49-F238E27FC236}">
                <a16:creationId xmlns:a16="http://schemas.microsoft.com/office/drawing/2014/main" id="{65CF329B-8839-42BF-AB10-A7CF720F99EC}"/>
              </a:ext>
            </a:extLst>
          </p:cNvPr>
          <p:cNvPicPr>
            <a:picLocks noChangeAspect="1"/>
          </p:cNvPicPr>
          <p:nvPr/>
        </p:nvPicPr>
        <p:blipFill rotWithShape="1">
          <a:blip r:embed="rId5"/>
          <a:srcRect l="86603" t="18070" r="3230" b="72550"/>
          <a:stretch/>
        </p:blipFill>
        <p:spPr>
          <a:xfrm>
            <a:off x="7218375" y="2114976"/>
            <a:ext cx="1842496" cy="955817"/>
          </a:xfrm>
          <a:prstGeom prst="rect">
            <a:avLst/>
          </a:prstGeom>
        </p:spPr>
      </p:pic>
      <p:sp>
        <p:nvSpPr>
          <p:cNvPr id="9" name="Rectangle 8" descr="Rectangle highlighting Selection Pane... option on selection pull down menu"/>
          <p:cNvSpPr/>
          <p:nvPr/>
        </p:nvSpPr>
        <p:spPr>
          <a:xfrm>
            <a:off x="7223491" y="2740437"/>
            <a:ext cx="1837380" cy="34612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Screenshot of Selection pane showing all objects on a specific slide"/>
          <p:cNvPicPr>
            <a:picLocks noChangeAspect="1"/>
          </p:cNvPicPr>
          <p:nvPr/>
        </p:nvPicPr>
        <p:blipFill rotWithShape="1">
          <a:blip r:embed="rId6"/>
          <a:srcRect l="84382" t="15884" b="6916"/>
          <a:stretch/>
        </p:blipFill>
        <p:spPr>
          <a:xfrm>
            <a:off x="3650753" y="20547"/>
            <a:ext cx="1842495" cy="5122953"/>
          </a:xfrm>
          <a:prstGeom prst="rect">
            <a:avLst/>
          </a:prstGeom>
          <a:ln w="19050">
            <a:solidFill>
              <a:schemeClr val="tx1"/>
            </a:solidFill>
          </a:ln>
        </p:spPr>
      </p:pic>
    </p:spTree>
    <p:custDataLst>
      <p:tags r:id="rId1"/>
    </p:custDataLst>
    <p:extLst>
      <p:ext uri="{BB962C8B-B14F-4D97-AF65-F5344CB8AC3E}">
        <p14:creationId xmlns:p14="http://schemas.microsoft.com/office/powerpoint/2010/main" val="172556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xit" presetSubtype="0" fill="hold" grpId="1" nodeType="with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43E6C"/>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94172"/>
          </a:xfrm>
        </p:spPr>
        <p:txBody>
          <a:bodyPr>
            <a:normAutofit/>
          </a:bodyPr>
          <a:lstStyle/>
          <a:p>
            <a:r>
              <a:rPr lang="en-US" sz="3000" b="1" dirty="0">
                <a:solidFill>
                  <a:schemeClr val="bg1"/>
                </a:solidFill>
                <a:latin typeface="Arial" panose="020B0604020202020204" pitchFamily="34" charset="0"/>
                <a:cs typeface="Arial" panose="020B0604020202020204" pitchFamily="34" charset="0"/>
              </a:rPr>
              <a:t>Sensory Characteristics</a:t>
            </a:r>
          </a:p>
        </p:txBody>
      </p:sp>
      <p:sp>
        <p:nvSpPr>
          <p:cNvPr id="2" name="Rectangular Callout 1"/>
          <p:cNvSpPr/>
          <p:nvPr/>
        </p:nvSpPr>
        <p:spPr>
          <a:xfrm>
            <a:off x="452062" y="1560601"/>
            <a:ext cx="3544586" cy="2013735"/>
          </a:xfrm>
          <a:prstGeom prst="wedgeRectCallout">
            <a:avLst>
              <a:gd name="adj1" fmla="val -57307"/>
              <a:gd name="adj2" fmla="val 89031"/>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See the example below for details.  When you’re done, click the green button.</a:t>
            </a:r>
          </a:p>
        </p:txBody>
      </p:sp>
    </p:spTree>
    <p:custDataLst>
      <p:tags r:id="rId1"/>
    </p:custDataLst>
    <p:extLst>
      <p:ext uri="{BB962C8B-B14F-4D97-AF65-F5344CB8AC3E}">
        <p14:creationId xmlns:p14="http://schemas.microsoft.com/office/powerpoint/2010/main" val="233438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94172"/>
          </a:xfrm>
        </p:spPr>
        <p:txBody>
          <a:bodyPr>
            <a:normAutofit/>
          </a:bodyPr>
          <a:lstStyle/>
          <a:p>
            <a:r>
              <a:rPr lang="en-US" sz="3000" b="1" dirty="0">
                <a:solidFill>
                  <a:schemeClr val="bg1"/>
                </a:solidFill>
                <a:latin typeface="Arial" panose="020B0604020202020204" pitchFamily="34" charset="0"/>
                <a:cs typeface="Arial" panose="020B0604020202020204" pitchFamily="34" charset="0"/>
              </a:rPr>
              <a:t>Use of Color</a:t>
            </a:r>
          </a:p>
        </p:txBody>
      </p:sp>
      <p:sp>
        <p:nvSpPr>
          <p:cNvPr id="6" name="Content Placeholder 5"/>
          <p:cNvSpPr>
            <a:spLocks noGrp="1"/>
          </p:cNvSpPr>
          <p:nvPr>
            <p:ph idx="1"/>
          </p:nvPr>
        </p:nvSpPr>
        <p:spPr/>
        <p:txBody>
          <a:bodyPr/>
          <a:lstStyle/>
          <a:p>
            <a:pPr marL="0" indent="0">
              <a:buNone/>
            </a:pPr>
            <a:r>
              <a:rPr lang="en-US" sz="3600" dirty="0">
                <a:solidFill>
                  <a:schemeClr val="bg1"/>
                </a:solidFill>
              </a:rPr>
              <a:t>The best color for stimulating learning is:</a:t>
            </a:r>
            <a:r>
              <a:rPr lang="en-US" sz="3200" dirty="0">
                <a:solidFill>
                  <a:schemeClr val="bg1"/>
                </a:solidFill>
              </a:rPr>
              <a:t> </a:t>
            </a:r>
          </a:p>
        </p:txBody>
      </p:sp>
      <p:sp>
        <p:nvSpPr>
          <p:cNvPr id="2" name="Oval 1" descr="Blue circle"/>
          <p:cNvSpPr/>
          <p:nvPr/>
        </p:nvSpPr>
        <p:spPr>
          <a:xfrm>
            <a:off x="996875" y="2173045"/>
            <a:ext cx="570156" cy="6131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descr="Red circle"/>
          <p:cNvSpPr/>
          <p:nvPr/>
        </p:nvSpPr>
        <p:spPr>
          <a:xfrm>
            <a:off x="2641899" y="2185594"/>
            <a:ext cx="570156" cy="6131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descr="Green circle"/>
          <p:cNvSpPr/>
          <p:nvPr/>
        </p:nvSpPr>
        <p:spPr>
          <a:xfrm>
            <a:off x="4286923" y="2198143"/>
            <a:ext cx="570156" cy="61318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descr="Orange circle"/>
          <p:cNvSpPr/>
          <p:nvPr/>
        </p:nvSpPr>
        <p:spPr>
          <a:xfrm>
            <a:off x="5931947" y="2210692"/>
            <a:ext cx="570156" cy="613186"/>
          </a:xfrm>
          <a:prstGeom prst="ellipse">
            <a:avLst/>
          </a:prstGeom>
          <a:solidFill>
            <a:srgbClr val="E96D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descr="Yellow circle"/>
          <p:cNvSpPr/>
          <p:nvPr/>
        </p:nvSpPr>
        <p:spPr>
          <a:xfrm>
            <a:off x="7576969" y="2223241"/>
            <a:ext cx="570156" cy="61318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descr="Check mark under the orange circle indicating that it is the correct choice"/>
          <p:cNvGrpSpPr/>
          <p:nvPr/>
        </p:nvGrpSpPr>
        <p:grpSpPr>
          <a:xfrm>
            <a:off x="5619767" y="2879276"/>
            <a:ext cx="1313537" cy="535531"/>
            <a:chOff x="5619767" y="2879276"/>
            <a:chExt cx="1313537" cy="535531"/>
          </a:xfrm>
        </p:grpSpPr>
        <p:sp>
          <p:nvSpPr>
            <p:cNvPr id="13" name="Rectangle 12" descr="Orange check mark"/>
            <p:cNvSpPr/>
            <p:nvPr/>
          </p:nvSpPr>
          <p:spPr>
            <a:xfrm>
              <a:off x="5619767" y="2879276"/>
              <a:ext cx="1313180" cy="535531"/>
            </a:xfrm>
            <a:prstGeom prst="rect">
              <a:avLst/>
            </a:prstGeom>
          </p:spPr>
          <p:txBody>
            <a:bodyPr wrap="none">
              <a:spAutoFit/>
            </a:bodyPr>
            <a:lstStyle/>
            <a:p>
              <a:pPr marL="914400" lvl="1" indent="-571500">
                <a:lnSpc>
                  <a:spcPct val="90000"/>
                </a:lnSpc>
                <a:spcBef>
                  <a:spcPts val="375"/>
                </a:spcBef>
                <a:buFont typeface="Wingdings" panose="05000000000000000000" pitchFamily="2" charset="2"/>
                <a:buChar char="ü"/>
              </a:pPr>
              <a:r>
                <a:rPr lang="en-US" sz="3200" dirty="0">
                  <a:solidFill>
                    <a:srgbClr val="F88B37"/>
                  </a:solidFill>
                </a:rPr>
                <a:t>*</a:t>
              </a:r>
            </a:p>
          </p:txBody>
        </p:sp>
        <p:sp>
          <p:nvSpPr>
            <p:cNvPr id="18" name="Rectangle 17"/>
            <p:cNvSpPr/>
            <p:nvPr/>
          </p:nvSpPr>
          <p:spPr>
            <a:xfrm>
              <a:off x="6621332" y="2911556"/>
              <a:ext cx="311972" cy="2995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91932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94172"/>
          </a:xfrm>
        </p:spPr>
        <p:txBody>
          <a:bodyPr>
            <a:normAutofit/>
          </a:bodyPr>
          <a:lstStyle/>
          <a:p>
            <a:r>
              <a:rPr lang="en-US" sz="3000" b="1" dirty="0">
                <a:solidFill>
                  <a:schemeClr val="bg1"/>
                </a:solidFill>
                <a:latin typeface="Arial" panose="020B0604020202020204" pitchFamily="34" charset="0"/>
                <a:cs typeface="Arial" panose="020B0604020202020204" pitchFamily="34" charset="0"/>
              </a:rPr>
              <a:t>Use of Color</a:t>
            </a:r>
          </a:p>
        </p:txBody>
      </p:sp>
      <p:sp>
        <p:nvSpPr>
          <p:cNvPr id="6" name="Content Placeholder 5"/>
          <p:cNvSpPr>
            <a:spLocks noGrp="1"/>
          </p:cNvSpPr>
          <p:nvPr>
            <p:ph idx="1"/>
          </p:nvPr>
        </p:nvSpPr>
        <p:spPr/>
        <p:txBody>
          <a:bodyPr/>
          <a:lstStyle/>
          <a:p>
            <a:pPr marL="0" indent="0">
              <a:buNone/>
            </a:pPr>
            <a:r>
              <a:rPr lang="en-US" sz="3600" dirty="0">
                <a:solidFill>
                  <a:schemeClr val="bg1"/>
                </a:solidFill>
              </a:rPr>
              <a:t>The best color for stimulating learning is:</a:t>
            </a:r>
          </a:p>
          <a:p>
            <a:pPr marL="914400" lvl="1" indent="-571500">
              <a:buFont typeface="Wingdings" panose="05000000000000000000" pitchFamily="2" charset="2"/>
              <a:buChar char="q"/>
            </a:pPr>
            <a:r>
              <a:rPr lang="en-US" sz="3200" dirty="0">
                <a:solidFill>
                  <a:schemeClr val="accent1">
                    <a:lumMod val="60000"/>
                    <a:lumOff val="40000"/>
                  </a:schemeClr>
                </a:solidFill>
              </a:rPr>
              <a:t>Blue</a:t>
            </a:r>
          </a:p>
          <a:p>
            <a:pPr marL="914400" lvl="1" indent="-571500">
              <a:buFont typeface="Wingdings" panose="05000000000000000000" pitchFamily="2" charset="2"/>
              <a:buChar char="q"/>
            </a:pPr>
            <a:r>
              <a:rPr lang="en-US" sz="3200" dirty="0">
                <a:solidFill>
                  <a:srgbClr val="FF0000"/>
                </a:solidFill>
              </a:rPr>
              <a:t>Red</a:t>
            </a:r>
          </a:p>
          <a:p>
            <a:pPr marL="914400" lvl="1" indent="-571500">
              <a:buFont typeface="Wingdings" panose="05000000000000000000" pitchFamily="2" charset="2"/>
              <a:buChar char="q"/>
            </a:pPr>
            <a:r>
              <a:rPr lang="en-US" sz="3200" dirty="0">
                <a:solidFill>
                  <a:srgbClr val="92D050"/>
                </a:solidFill>
              </a:rPr>
              <a:t>Green</a:t>
            </a:r>
          </a:p>
          <a:p>
            <a:pPr lvl="1">
              <a:buFont typeface="Wingdings" panose="05000000000000000000" pitchFamily="2" charset="2"/>
              <a:buChar char="ü"/>
            </a:pPr>
            <a:r>
              <a:rPr lang="en-US" sz="3200" dirty="0">
                <a:solidFill>
                  <a:srgbClr val="E96D17"/>
                </a:solidFill>
              </a:rPr>
              <a:t>Orange</a:t>
            </a:r>
          </a:p>
          <a:p>
            <a:pPr marL="914400" lvl="1" indent="-571500">
              <a:buFont typeface="Wingdings" panose="05000000000000000000" pitchFamily="2" charset="2"/>
              <a:buChar char="q"/>
            </a:pPr>
            <a:r>
              <a:rPr lang="en-US" sz="3200" dirty="0">
                <a:solidFill>
                  <a:srgbClr val="FFFF00"/>
                </a:solidFill>
              </a:rPr>
              <a:t>Yellow</a:t>
            </a:r>
            <a:r>
              <a:rPr lang="en-US" sz="3200" dirty="0">
                <a:solidFill>
                  <a:schemeClr val="bg1"/>
                </a:solidFill>
              </a:rPr>
              <a:t> </a:t>
            </a:r>
          </a:p>
        </p:txBody>
      </p:sp>
    </p:spTree>
    <p:custDataLst>
      <p:tags r:id="rId1"/>
    </p:custDataLst>
    <p:extLst>
      <p:ext uri="{BB962C8B-B14F-4D97-AF65-F5344CB8AC3E}">
        <p14:creationId xmlns:p14="http://schemas.microsoft.com/office/powerpoint/2010/main" val="2731139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94172"/>
          </a:xfrm>
          <a:gradFill>
            <a:gsLst>
              <a:gs pos="48000">
                <a:srgbClr val="020202"/>
              </a:gs>
              <a:gs pos="0">
                <a:schemeClr val="tx1">
                  <a:alpha val="85000"/>
                  <a:lumMod val="98000"/>
                  <a:lumOff val="2000"/>
                </a:schemeClr>
              </a:gs>
              <a:gs pos="100000">
                <a:schemeClr val="tx1">
                  <a:alpha val="0"/>
                </a:schemeClr>
              </a:gs>
            </a:gsLst>
            <a:lin ang="5400000" scaled="1"/>
          </a:gradFill>
        </p:spPr>
        <p:txBody>
          <a:bodyPr>
            <a:normAutofit/>
          </a:bodyPr>
          <a:lstStyle/>
          <a:p>
            <a:r>
              <a:rPr lang="en-US" sz="3000" b="1" dirty="0">
                <a:solidFill>
                  <a:schemeClr val="bg1"/>
                </a:solidFill>
                <a:latin typeface="Arial" panose="020B0604020202020204" pitchFamily="34" charset="0"/>
                <a:cs typeface="Arial" panose="020B0604020202020204" pitchFamily="34" charset="0"/>
              </a:rPr>
              <a:t>Using the Notes Pane and Notes Page</a:t>
            </a:r>
          </a:p>
        </p:txBody>
      </p:sp>
      <p:pic>
        <p:nvPicPr>
          <p:cNvPr id="4" name="Picture 3" descr="Screenshot of Normal View showing the slide and the Notes pane with accompanying notes"/>
          <p:cNvPicPr>
            <a:picLocks noChangeAspect="1"/>
          </p:cNvPicPr>
          <p:nvPr/>
        </p:nvPicPr>
        <p:blipFill rotWithShape="1">
          <a:blip r:embed="rId4"/>
          <a:srcRect r="33293" b="6775"/>
          <a:stretch/>
        </p:blipFill>
        <p:spPr>
          <a:xfrm>
            <a:off x="89214" y="933717"/>
            <a:ext cx="5310719" cy="4174788"/>
          </a:xfrm>
          <a:prstGeom prst="rect">
            <a:avLst/>
          </a:prstGeom>
          <a:ln w="19050">
            <a:solidFill>
              <a:schemeClr val="tx1"/>
            </a:solidFill>
          </a:ln>
        </p:spPr>
      </p:pic>
      <p:cxnSp>
        <p:nvCxnSpPr>
          <p:cNvPr id="6" name="Straight Connector 5" descr="Divider line separating the Notes pane from the Notes page">
            <a:extLst>
              <a:ext uri="{FF2B5EF4-FFF2-40B4-BE49-F238E27FC236}">
                <a16:creationId xmlns:a16="http://schemas.microsoft.com/office/drawing/2014/main" id="{F5E5EC66-7F25-4729-A4F8-0DDAEB703F59}"/>
              </a:ext>
            </a:extLst>
          </p:cNvPr>
          <p:cNvCxnSpPr/>
          <p:nvPr/>
        </p:nvCxnSpPr>
        <p:spPr>
          <a:xfrm>
            <a:off x="5641145" y="933717"/>
            <a:ext cx="0" cy="41747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descr="Screenshot of Notes page with an image of the slide and accompanying notes"/>
          <p:cNvPicPr>
            <a:picLocks noChangeAspect="1"/>
          </p:cNvPicPr>
          <p:nvPr/>
        </p:nvPicPr>
        <p:blipFill rotWithShape="1">
          <a:blip r:embed="rId5"/>
          <a:srcRect l="27059" t="19869" r="42235" b="8183"/>
          <a:stretch/>
        </p:blipFill>
        <p:spPr>
          <a:xfrm>
            <a:off x="5903920" y="933717"/>
            <a:ext cx="3167499" cy="4174788"/>
          </a:xfrm>
          <a:prstGeom prst="rect">
            <a:avLst/>
          </a:prstGeom>
          <a:ln w="19050">
            <a:solidFill>
              <a:schemeClr val="tx1"/>
            </a:solidFill>
          </a:ln>
        </p:spPr>
      </p:pic>
    </p:spTree>
    <p:custDataLst>
      <p:tags r:id="rId1"/>
    </p:custDataLst>
    <p:extLst>
      <p:ext uri="{BB962C8B-B14F-4D97-AF65-F5344CB8AC3E}">
        <p14:creationId xmlns:p14="http://schemas.microsoft.com/office/powerpoint/2010/main" val="2057859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94172"/>
          </a:xfrm>
        </p:spPr>
        <p:txBody>
          <a:bodyPr>
            <a:normAutofit/>
          </a:bodyPr>
          <a:lstStyle/>
          <a:p>
            <a:r>
              <a:rPr lang="en-US" sz="3000" b="1" dirty="0">
                <a:solidFill>
                  <a:schemeClr val="bg1"/>
                </a:solidFill>
                <a:latin typeface="Arial" panose="020B0604020202020204" pitchFamily="34" charset="0"/>
                <a:cs typeface="Arial" panose="020B0604020202020204" pitchFamily="34" charset="0"/>
              </a:rPr>
              <a:t>Animation and Accessibility</a:t>
            </a:r>
          </a:p>
        </p:txBody>
      </p:sp>
      <p:sp>
        <p:nvSpPr>
          <p:cNvPr id="6" name="Content Placeholder 5"/>
          <p:cNvSpPr>
            <a:spLocks noGrp="1"/>
          </p:cNvSpPr>
          <p:nvPr>
            <p:ph idx="1"/>
          </p:nvPr>
        </p:nvSpPr>
        <p:spPr/>
        <p:txBody>
          <a:bodyPr/>
          <a:lstStyle/>
          <a:p>
            <a:pPr marL="0" indent="0">
              <a:buNone/>
            </a:pPr>
            <a:r>
              <a:rPr lang="en-US" sz="3600" dirty="0">
                <a:solidFill>
                  <a:schemeClr val="bg1"/>
                </a:solidFill>
              </a:rPr>
              <a:t>The best color for stimulating learning is:</a:t>
            </a:r>
          </a:p>
          <a:p>
            <a:pPr marL="0" indent="0">
              <a:buNone/>
            </a:pPr>
            <a:r>
              <a:rPr lang="en-US" sz="3600" dirty="0">
                <a:noFill/>
              </a:rPr>
              <a:t>Blue,</a:t>
            </a:r>
            <a:r>
              <a:rPr lang="en-US" sz="3200" dirty="0">
                <a:noFill/>
              </a:rPr>
              <a:t> red, green, orange, yellow</a:t>
            </a:r>
          </a:p>
        </p:txBody>
      </p:sp>
      <p:sp>
        <p:nvSpPr>
          <p:cNvPr id="2" name="Oval 1" descr="Blue circle"/>
          <p:cNvSpPr/>
          <p:nvPr/>
        </p:nvSpPr>
        <p:spPr>
          <a:xfrm>
            <a:off x="996875" y="2173045"/>
            <a:ext cx="570156" cy="6131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descr="Red circle"/>
          <p:cNvSpPr/>
          <p:nvPr/>
        </p:nvSpPr>
        <p:spPr>
          <a:xfrm>
            <a:off x="2641899" y="2185594"/>
            <a:ext cx="570156" cy="6131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descr="Green circle"/>
          <p:cNvSpPr/>
          <p:nvPr/>
        </p:nvSpPr>
        <p:spPr>
          <a:xfrm>
            <a:off x="4286923" y="2198143"/>
            <a:ext cx="570156" cy="61318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descr="Orange circle"/>
          <p:cNvSpPr/>
          <p:nvPr/>
        </p:nvSpPr>
        <p:spPr>
          <a:xfrm>
            <a:off x="5931947" y="2210692"/>
            <a:ext cx="570156" cy="613186"/>
          </a:xfrm>
          <a:prstGeom prst="ellipse">
            <a:avLst/>
          </a:prstGeom>
          <a:solidFill>
            <a:srgbClr val="E96D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descr="Yellow circle"/>
          <p:cNvSpPr/>
          <p:nvPr/>
        </p:nvSpPr>
        <p:spPr>
          <a:xfrm>
            <a:off x="7576969" y="2223241"/>
            <a:ext cx="570156" cy="61318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descr="Check mark under the orange circle indicating that it is the correct choice"/>
          <p:cNvGrpSpPr/>
          <p:nvPr/>
        </p:nvGrpSpPr>
        <p:grpSpPr>
          <a:xfrm>
            <a:off x="5619767" y="2879276"/>
            <a:ext cx="1313537" cy="535531"/>
            <a:chOff x="5619767" y="2879276"/>
            <a:chExt cx="1313537" cy="535531"/>
          </a:xfrm>
        </p:grpSpPr>
        <p:sp>
          <p:nvSpPr>
            <p:cNvPr id="13" name="Rectangle 12" descr="Orange check mark"/>
            <p:cNvSpPr/>
            <p:nvPr/>
          </p:nvSpPr>
          <p:spPr>
            <a:xfrm>
              <a:off x="5619767" y="2879276"/>
              <a:ext cx="1313180" cy="535531"/>
            </a:xfrm>
            <a:prstGeom prst="rect">
              <a:avLst/>
            </a:prstGeom>
          </p:spPr>
          <p:txBody>
            <a:bodyPr wrap="none">
              <a:spAutoFit/>
            </a:bodyPr>
            <a:lstStyle/>
            <a:p>
              <a:pPr marL="914400" lvl="1" indent="-571500">
                <a:lnSpc>
                  <a:spcPct val="90000"/>
                </a:lnSpc>
                <a:spcBef>
                  <a:spcPts val="375"/>
                </a:spcBef>
                <a:buFont typeface="Wingdings" panose="05000000000000000000" pitchFamily="2" charset="2"/>
                <a:buChar char="ü"/>
              </a:pPr>
              <a:r>
                <a:rPr lang="en-US" sz="3200" dirty="0">
                  <a:solidFill>
                    <a:srgbClr val="F88B37"/>
                  </a:solidFill>
                </a:rPr>
                <a:t>*</a:t>
              </a:r>
            </a:p>
          </p:txBody>
        </p:sp>
        <p:sp>
          <p:nvSpPr>
            <p:cNvPr id="18" name="Rectangle 17"/>
            <p:cNvSpPr/>
            <p:nvPr/>
          </p:nvSpPr>
          <p:spPr>
            <a:xfrm>
              <a:off x="6621332" y="2911556"/>
              <a:ext cx="311972" cy="2995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44654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animBg="1"/>
      <p:bldP spid="5"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0" y="0"/>
            <a:ext cx="9143998" cy="1790700"/>
          </a:xfrm>
        </p:spPr>
        <p:txBody>
          <a:bodyPr/>
          <a:lstStyle/>
          <a:p>
            <a:pPr algn="l"/>
            <a:r>
              <a:rPr lang="en-US" dirty="0">
                <a:noFill/>
              </a:rPr>
              <a:t>CenSARA 260 – Accessibility for PowerPoint Presentations</a:t>
            </a:r>
          </a:p>
        </p:txBody>
      </p:sp>
      <p:grpSp>
        <p:nvGrpSpPr>
          <p:cNvPr id="5" name="Group 4" descr="Computer keyboard showing a button labeled, &quot;Accessible&quot;"/>
          <p:cNvGrpSpPr/>
          <p:nvPr/>
        </p:nvGrpSpPr>
        <p:grpSpPr>
          <a:xfrm>
            <a:off x="0" y="0"/>
            <a:ext cx="9143998" cy="5143499"/>
            <a:chOff x="0" y="0"/>
            <a:chExt cx="9143998" cy="5143499"/>
          </a:xfrm>
        </p:grpSpPr>
        <p:pic>
          <p:nvPicPr>
            <p:cNvPr id="2" name="Picture 1" descr="Computer keyboard showing a button labeled, &quot;Accessible&quot;"/>
            <p:cNvPicPr>
              <a:picLocks noChangeAspect="1"/>
            </p:cNvPicPr>
            <p:nvPr/>
          </p:nvPicPr>
          <p:blipFill rotWithShape="1">
            <a:blip r:embed="rId4" cstate="print">
              <a:extLst>
                <a:ext uri="{28A0092B-C50C-407E-A947-70E740481C1C}">
                  <a14:useLocalDpi xmlns:a14="http://schemas.microsoft.com/office/drawing/2010/main" val="0"/>
                </a:ext>
              </a:extLst>
            </a:blip>
            <a:srcRect t="7780" b="7780"/>
            <a:stretch/>
          </p:blipFill>
          <p:spPr>
            <a:xfrm>
              <a:off x="0" y="0"/>
              <a:ext cx="9143998" cy="5143499"/>
            </a:xfrm>
            <a:prstGeom prst="rect">
              <a:avLst/>
            </a:prstGeom>
          </p:spPr>
        </p:pic>
        <p:sp>
          <p:nvSpPr>
            <p:cNvPr id="4" name="Rounded Rectangle 3"/>
            <p:cNvSpPr/>
            <p:nvPr/>
          </p:nvSpPr>
          <p:spPr>
            <a:xfrm rot="894536">
              <a:off x="1006191" y="843759"/>
              <a:ext cx="3760438" cy="2292688"/>
            </a:xfrm>
            <a:prstGeom prst="roundRect">
              <a:avLst/>
            </a:prstGeom>
            <a:solidFill>
              <a:srgbClr val="243E6C"/>
            </a:solidFill>
            <a:ln>
              <a:noFill/>
            </a:ln>
            <a:effectLst>
              <a:outerShdw blurRad="63500" sx="102000" sy="102000" algn="ctr" rotWithShape="0">
                <a:prstClr val="black">
                  <a:alpha val="40000"/>
                </a:prstClr>
              </a:outerShdw>
            </a:effectLst>
            <a:scene3d>
              <a:camera prst="orthographicFront">
                <a:rot lat="1181011" lon="20962341" rev="21383005"/>
              </a:camera>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i="1" dirty="0">
                  <a:solidFill>
                    <a:schemeClr val="bg1"/>
                  </a:solidFill>
                </a:rPr>
                <a:t>Accessible </a:t>
              </a:r>
              <a:r>
                <a:rPr lang="en-US" sz="4400" i="1" dirty="0">
                  <a:solidFill>
                    <a:schemeClr val="bg1"/>
                  </a:solidFill>
                </a:rPr>
                <a:t>CenSARA 260</a:t>
              </a:r>
            </a:p>
          </p:txBody>
        </p:sp>
      </p:grpSp>
    </p:spTree>
    <p:custDataLst>
      <p:tags r:id="rId1"/>
    </p:custDataLst>
    <p:extLst>
      <p:ext uri="{BB962C8B-B14F-4D97-AF65-F5344CB8AC3E}">
        <p14:creationId xmlns:p14="http://schemas.microsoft.com/office/powerpoint/2010/main" val="725749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E6C"/>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0" y="0"/>
            <a:ext cx="3579813" cy="1200150"/>
          </a:xfrm>
        </p:spPr>
        <p:txBody>
          <a:bodyPr anchor="ctr">
            <a:normAutofit/>
          </a:bodyPr>
          <a:lstStyle/>
          <a:p>
            <a:r>
              <a:rPr lang="en-US" sz="3000" b="1" dirty="0">
                <a:solidFill>
                  <a:schemeClr val="bg1"/>
                </a:solidFill>
                <a:latin typeface="Arial" panose="020B0604020202020204" pitchFamily="34" charset="0"/>
                <a:ea typeface="Tahoma" panose="020B0604030504040204" pitchFamily="34" charset="0"/>
                <a:cs typeface="Arial" panose="020B0604020202020204" pitchFamily="34" charset="0"/>
              </a:rPr>
              <a:t>Easy to Use by Those With:</a:t>
            </a:r>
          </a:p>
        </p:txBody>
      </p:sp>
      <p:pic>
        <p:nvPicPr>
          <p:cNvPr id="8" name="Picture Placeholder 7" descr="Computer keyboard showing a button labeled, &quot;Accessible&quot;"/>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l="6145" t="-106" r="33059" b="106"/>
          <a:stretch/>
        </p:blipFill>
        <p:spPr>
          <a:xfrm>
            <a:off x="3579813" y="0"/>
            <a:ext cx="5564187" cy="5143500"/>
          </a:xfrm>
        </p:spPr>
      </p:pic>
      <p:sp>
        <p:nvSpPr>
          <p:cNvPr id="12" name="Freeform 11"/>
          <p:cNvSpPr/>
          <p:nvPr/>
        </p:nvSpPr>
        <p:spPr>
          <a:xfrm>
            <a:off x="369868" y="1164832"/>
            <a:ext cx="2897313" cy="647595"/>
          </a:xfrm>
          <a:custGeom>
            <a:avLst/>
            <a:gdLst>
              <a:gd name="connsiteX0" fmla="*/ 0 w 2949177"/>
              <a:gd name="connsiteY0" fmla="*/ 107935 h 647595"/>
              <a:gd name="connsiteX1" fmla="*/ 107935 w 2949177"/>
              <a:gd name="connsiteY1" fmla="*/ 0 h 647595"/>
              <a:gd name="connsiteX2" fmla="*/ 2841242 w 2949177"/>
              <a:gd name="connsiteY2" fmla="*/ 0 h 647595"/>
              <a:gd name="connsiteX3" fmla="*/ 2949177 w 2949177"/>
              <a:gd name="connsiteY3" fmla="*/ 107935 h 647595"/>
              <a:gd name="connsiteX4" fmla="*/ 2949177 w 2949177"/>
              <a:gd name="connsiteY4" fmla="*/ 539660 h 647595"/>
              <a:gd name="connsiteX5" fmla="*/ 2841242 w 2949177"/>
              <a:gd name="connsiteY5" fmla="*/ 647595 h 647595"/>
              <a:gd name="connsiteX6" fmla="*/ 107935 w 2949177"/>
              <a:gd name="connsiteY6" fmla="*/ 647595 h 647595"/>
              <a:gd name="connsiteX7" fmla="*/ 0 w 2949177"/>
              <a:gd name="connsiteY7" fmla="*/ 539660 h 647595"/>
              <a:gd name="connsiteX8" fmla="*/ 0 w 2949177"/>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9177" h="647595">
                <a:moveTo>
                  <a:pt x="0" y="107935"/>
                </a:moveTo>
                <a:cubicBezTo>
                  <a:pt x="0" y="48324"/>
                  <a:pt x="48324" y="0"/>
                  <a:pt x="107935" y="0"/>
                </a:cubicBezTo>
                <a:lnTo>
                  <a:pt x="2841242" y="0"/>
                </a:lnTo>
                <a:cubicBezTo>
                  <a:pt x="2900853" y="0"/>
                  <a:pt x="2949177" y="48324"/>
                  <a:pt x="2949177" y="107935"/>
                </a:cubicBezTo>
                <a:lnTo>
                  <a:pt x="2949177" y="539660"/>
                </a:lnTo>
                <a:cubicBezTo>
                  <a:pt x="2949177" y="599271"/>
                  <a:pt x="2900853" y="647595"/>
                  <a:pt x="2841242" y="647595"/>
                </a:cubicBezTo>
                <a:lnTo>
                  <a:pt x="107935" y="647595"/>
                </a:lnTo>
                <a:cubicBezTo>
                  <a:pt x="48324" y="647595"/>
                  <a:pt x="0" y="599271"/>
                  <a:pt x="0" y="539660"/>
                </a:cubicBezTo>
                <a:lnTo>
                  <a:pt x="0" y="107935"/>
                </a:lnTo>
                <a:close/>
              </a:path>
            </a:pathLst>
          </a:custGeom>
          <a:solidFill>
            <a:srgbClr val="243E6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lvl="0" algn="l" defTabSz="1200150" rtl="0">
              <a:lnSpc>
                <a:spcPct val="90000"/>
              </a:lnSpc>
              <a:spcBef>
                <a:spcPct val="0"/>
              </a:spcBef>
              <a:spcAft>
                <a:spcPct val="35000"/>
              </a:spcAft>
            </a:pPr>
            <a:r>
              <a:rPr lang="en-US" sz="2400" i="1" dirty="0">
                <a:solidFill>
                  <a:srgbClr val="FFFF00"/>
                </a:solidFill>
              </a:rPr>
              <a:t>Limited Mobility</a:t>
            </a:r>
            <a:endParaRPr lang="en-US" sz="2400" i="1" kern="1200" dirty="0">
              <a:solidFill>
                <a:srgbClr val="FFFF00"/>
              </a:solidFill>
            </a:endParaRPr>
          </a:p>
        </p:txBody>
      </p:sp>
      <p:sp>
        <p:nvSpPr>
          <p:cNvPr id="13" name="Freeform 12"/>
          <p:cNvSpPr/>
          <p:nvPr/>
        </p:nvSpPr>
        <p:spPr>
          <a:xfrm>
            <a:off x="369868" y="1888096"/>
            <a:ext cx="2897313" cy="647595"/>
          </a:xfrm>
          <a:custGeom>
            <a:avLst/>
            <a:gdLst>
              <a:gd name="connsiteX0" fmla="*/ 0 w 2949177"/>
              <a:gd name="connsiteY0" fmla="*/ 107935 h 647595"/>
              <a:gd name="connsiteX1" fmla="*/ 107935 w 2949177"/>
              <a:gd name="connsiteY1" fmla="*/ 0 h 647595"/>
              <a:gd name="connsiteX2" fmla="*/ 2841242 w 2949177"/>
              <a:gd name="connsiteY2" fmla="*/ 0 h 647595"/>
              <a:gd name="connsiteX3" fmla="*/ 2949177 w 2949177"/>
              <a:gd name="connsiteY3" fmla="*/ 107935 h 647595"/>
              <a:gd name="connsiteX4" fmla="*/ 2949177 w 2949177"/>
              <a:gd name="connsiteY4" fmla="*/ 539660 h 647595"/>
              <a:gd name="connsiteX5" fmla="*/ 2841242 w 2949177"/>
              <a:gd name="connsiteY5" fmla="*/ 647595 h 647595"/>
              <a:gd name="connsiteX6" fmla="*/ 107935 w 2949177"/>
              <a:gd name="connsiteY6" fmla="*/ 647595 h 647595"/>
              <a:gd name="connsiteX7" fmla="*/ 0 w 2949177"/>
              <a:gd name="connsiteY7" fmla="*/ 539660 h 647595"/>
              <a:gd name="connsiteX8" fmla="*/ 0 w 2949177"/>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9177" h="647595">
                <a:moveTo>
                  <a:pt x="0" y="107935"/>
                </a:moveTo>
                <a:cubicBezTo>
                  <a:pt x="0" y="48324"/>
                  <a:pt x="48324" y="0"/>
                  <a:pt x="107935" y="0"/>
                </a:cubicBezTo>
                <a:lnTo>
                  <a:pt x="2841242" y="0"/>
                </a:lnTo>
                <a:cubicBezTo>
                  <a:pt x="2900853" y="0"/>
                  <a:pt x="2949177" y="48324"/>
                  <a:pt x="2949177" y="107935"/>
                </a:cubicBezTo>
                <a:lnTo>
                  <a:pt x="2949177" y="539660"/>
                </a:lnTo>
                <a:cubicBezTo>
                  <a:pt x="2949177" y="599271"/>
                  <a:pt x="2900853" y="647595"/>
                  <a:pt x="2841242" y="647595"/>
                </a:cubicBezTo>
                <a:lnTo>
                  <a:pt x="107935" y="647595"/>
                </a:lnTo>
                <a:cubicBezTo>
                  <a:pt x="48324" y="647595"/>
                  <a:pt x="0" y="599271"/>
                  <a:pt x="0" y="539660"/>
                </a:cubicBezTo>
                <a:lnTo>
                  <a:pt x="0" y="107935"/>
                </a:lnTo>
                <a:close/>
              </a:path>
            </a:pathLst>
          </a:custGeom>
          <a:solidFill>
            <a:srgbClr val="243E6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lvl="0" algn="l" defTabSz="1200150" rtl="0">
              <a:lnSpc>
                <a:spcPct val="90000"/>
              </a:lnSpc>
              <a:spcBef>
                <a:spcPct val="0"/>
              </a:spcBef>
              <a:spcAft>
                <a:spcPct val="35000"/>
              </a:spcAft>
            </a:pPr>
            <a:r>
              <a:rPr lang="en-US" sz="2400" i="1" dirty="0">
                <a:solidFill>
                  <a:srgbClr val="FFFF00"/>
                </a:solidFill>
              </a:rPr>
              <a:t>Hearing Impairments</a:t>
            </a:r>
            <a:endParaRPr lang="en-US" sz="2400" i="1" kern="1200" dirty="0">
              <a:solidFill>
                <a:srgbClr val="FFFF00"/>
              </a:solidFill>
            </a:endParaRPr>
          </a:p>
        </p:txBody>
      </p:sp>
      <p:sp>
        <p:nvSpPr>
          <p:cNvPr id="14" name="Freeform 13"/>
          <p:cNvSpPr/>
          <p:nvPr/>
        </p:nvSpPr>
        <p:spPr>
          <a:xfrm>
            <a:off x="369868" y="2611360"/>
            <a:ext cx="2897313" cy="647595"/>
          </a:xfrm>
          <a:custGeom>
            <a:avLst/>
            <a:gdLst>
              <a:gd name="connsiteX0" fmla="*/ 0 w 2949177"/>
              <a:gd name="connsiteY0" fmla="*/ 107935 h 647595"/>
              <a:gd name="connsiteX1" fmla="*/ 107935 w 2949177"/>
              <a:gd name="connsiteY1" fmla="*/ 0 h 647595"/>
              <a:gd name="connsiteX2" fmla="*/ 2841242 w 2949177"/>
              <a:gd name="connsiteY2" fmla="*/ 0 h 647595"/>
              <a:gd name="connsiteX3" fmla="*/ 2949177 w 2949177"/>
              <a:gd name="connsiteY3" fmla="*/ 107935 h 647595"/>
              <a:gd name="connsiteX4" fmla="*/ 2949177 w 2949177"/>
              <a:gd name="connsiteY4" fmla="*/ 539660 h 647595"/>
              <a:gd name="connsiteX5" fmla="*/ 2841242 w 2949177"/>
              <a:gd name="connsiteY5" fmla="*/ 647595 h 647595"/>
              <a:gd name="connsiteX6" fmla="*/ 107935 w 2949177"/>
              <a:gd name="connsiteY6" fmla="*/ 647595 h 647595"/>
              <a:gd name="connsiteX7" fmla="*/ 0 w 2949177"/>
              <a:gd name="connsiteY7" fmla="*/ 539660 h 647595"/>
              <a:gd name="connsiteX8" fmla="*/ 0 w 2949177"/>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9177" h="647595">
                <a:moveTo>
                  <a:pt x="0" y="107935"/>
                </a:moveTo>
                <a:cubicBezTo>
                  <a:pt x="0" y="48324"/>
                  <a:pt x="48324" y="0"/>
                  <a:pt x="107935" y="0"/>
                </a:cubicBezTo>
                <a:lnTo>
                  <a:pt x="2841242" y="0"/>
                </a:lnTo>
                <a:cubicBezTo>
                  <a:pt x="2900853" y="0"/>
                  <a:pt x="2949177" y="48324"/>
                  <a:pt x="2949177" y="107935"/>
                </a:cubicBezTo>
                <a:lnTo>
                  <a:pt x="2949177" y="539660"/>
                </a:lnTo>
                <a:cubicBezTo>
                  <a:pt x="2949177" y="599271"/>
                  <a:pt x="2900853" y="647595"/>
                  <a:pt x="2841242" y="647595"/>
                </a:cubicBezTo>
                <a:lnTo>
                  <a:pt x="107935" y="647595"/>
                </a:lnTo>
                <a:cubicBezTo>
                  <a:pt x="48324" y="647595"/>
                  <a:pt x="0" y="599271"/>
                  <a:pt x="0" y="539660"/>
                </a:cubicBezTo>
                <a:lnTo>
                  <a:pt x="0" y="107935"/>
                </a:lnTo>
                <a:close/>
              </a:path>
            </a:pathLst>
          </a:custGeom>
          <a:solidFill>
            <a:srgbClr val="243E6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lvl="0" algn="l" defTabSz="1200150" rtl="0">
              <a:lnSpc>
                <a:spcPct val="90000"/>
              </a:lnSpc>
              <a:spcBef>
                <a:spcPct val="0"/>
              </a:spcBef>
              <a:spcAft>
                <a:spcPct val="35000"/>
              </a:spcAft>
            </a:pPr>
            <a:r>
              <a:rPr lang="en-US" sz="2400" i="1" dirty="0">
                <a:solidFill>
                  <a:srgbClr val="FFFF00"/>
                </a:solidFill>
              </a:rPr>
              <a:t>Visual Impairments</a:t>
            </a:r>
            <a:endParaRPr lang="en-US" sz="2400" i="1" kern="1200" dirty="0">
              <a:solidFill>
                <a:srgbClr val="FFFF00"/>
              </a:solidFill>
            </a:endParaRPr>
          </a:p>
        </p:txBody>
      </p:sp>
      <p:sp>
        <p:nvSpPr>
          <p:cNvPr id="15" name="Freeform 14"/>
          <p:cNvSpPr/>
          <p:nvPr/>
        </p:nvSpPr>
        <p:spPr>
          <a:xfrm>
            <a:off x="369868" y="3334624"/>
            <a:ext cx="2897313" cy="647595"/>
          </a:xfrm>
          <a:custGeom>
            <a:avLst/>
            <a:gdLst>
              <a:gd name="connsiteX0" fmla="*/ 0 w 2949177"/>
              <a:gd name="connsiteY0" fmla="*/ 107935 h 647595"/>
              <a:gd name="connsiteX1" fmla="*/ 107935 w 2949177"/>
              <a:gd name="connsiteY1" fmla="*/ 0 h 647595"/>
              <a:gd name="connsiteX2" fmla="*/ 2841242 w 2949177"/>
              <a:gd name="connsiteY2" fmla="*/ 0 h 647595"/>
              <a:gd name="connsiteX3" fmla="*/ 2949177 w 2949177"/>
              <a:gd name="connsiteY3" fmla="*/ 107935 h 647595"/>
              <a:gd name="connsiteX4" fmla="*/ 2949177 w 2949177"/>
              <a:gd name="connsiteY4" fmla="*/ 539660 h 647595"/>
              <a:gd name="connsiteX5" fmla="*/ 2841242 w 2949177"/>
              <a:gd name="connsiteY5" fmla="*/ 647595 h 647595"/>
              <a:gd name="connsiteX6" fmla="*/ 107935 w 2949177"/>
              <a:gd name="connsiteY6" fmla="*/ 647595 h 647595"/>
              <a:gd name="connsiteX7" fmla="*/ 0 w 2949177"/>
              <a:gd name="connsiteY7" fmla="*/ 539660 h 647595"/>
              <a:gd name="connsiteX8" fmla="*/ 0 w 2949177"/>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9177" h="647595">
                <a:moveTo>
                  <a:pt x="0" y="107935"/>
                </a:moveTo>
                <a:cubicBezTo>
                  <a:pt x="0" y="48324"/>
                  <a:pt x="48324" y="0"/>
                  <a:pt x="107935" y="0"/>
                </a:cubicBezTo>
                <a:lnTo>
                  <a:pt x="2841242" y="0"/>
                </a:lnTo>
                <a:cubicBezTo>
                  <a:pt x="2900853" y="0"/>
                  <a:pt x="2949177" y="48324"/>
                  <a:pt x="2949177" y="107935"/>
                </a:cubicBezTo>
                <a:lnTo>
                  <a:pt x="2949177" y="539660"/>
                </a:lnTo>
                <a:cubicBezTo>
                  <a:pt x="2949177" y="599271"/>
                  <a:pt x="2900853" y="647595"/>
                  <a:pt x="2841242" y="647595"/>
                </a:cubicBezTo>
                <a:lnTo>
                  <a:pt x="107935" y="647595"/>
                </a:lnTo>
                <a:cubicBezTo>
                  <a:pt x="48324" y="647595"/>
                  <a:pt x="0" y="599271"/>
                  <a:pt x="0" y="539660"/>
                </a:cubicBezTo>
                <a:lnTo>
                  <a:pt x="0" y="107935"/>
                </a:lnTo>
                <a:close/>
              </a:path>
            </a:pathLst>
          </a:custGeom>
          <a:solidFill>
            <a:srgbClr val="243E6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lvl="0" algn="l" defTabSz="1200150" rtl="0">
              <a:lnSpc>
                <a:spcPct val="90000"/>
              </a:lnSpc>
              <a:spcBef>
                <a:spcPct val="0"/>
              </a:spcBef>
              <a:spcAft>
                <a:spcPct val="35000"/>
              </a:spcAft>
            </a:pPr>
            <a:r>
              <a:rPr lang="en-US" sz="2400" i="1" dirty="0">
                <a:solidFill>
                  <a:srgbClr val="FFFF00"/>
                </a:solidFill>
              </a:rPr>
              <a:t>Cognitive Disabilities</a:t>
            </a:r>
            <a:endParaRPr lang="en-US" sz="2400" i="1" kern="1200" dirty="0">
              <a:solidFill>
                <a:srgbClr val="FFFF00"/>
              </a:solidFill>
            </a:endParaRPr>
          </a:p>
        </p:txBody>
      </p:sp>
      <p:sp>
        <p:nvSpPr>
          <p:cNvPr id="10" name="Freeform 9"/>
          <p:cNvSpPr/>
          <p:nvPr/>
        </p:nvSpPr>
        <p:spPr>
          <a:xfrm>
            <a:off x="357884" y="4057888"/>
            <a:ext cx="2897313" cy="647595"/>
          </a:xfrm>
          <a:custGeom>
            <a:avLst/>
            <a:gdLst>
              <a:gd name="connsiteX0" fmla="*/ 0 w 2949177"/>
              <a:gd name="connsiteY0" fmla="*/ 107935 h 647595"/>
              <a:gd name="connsiteX1" fmla="*/ 107935 w 2949177"/>
              <a:gd name="connsiteY1" fmla="*/ 0 h 647595"/>
              <a:gd name="connsiteX2" fmla="*/ 2841242 w 2949177"/>
              <a:gd name="connsiteY2" fmla="*/ 0 h 647595"/>
              <a:gd name="connsiteX3" fmla="*/ 2949177 w 2949177"/>
              <a:gd name="connsiteY3" fmla="*/ 107935 h 647595"/>
              <a:gd name="connsiteX4" fmla="*/ 2949177 w 2949177"/>
              <a:gd name="connsiteY4" fmla="*/ 539660 h 647595"/>
              <a:gd name="connsiteX5" fmla="*/ 2841242 w 2949177"/>
              <a:gd name="connsiteY5" fmla="*/ 647595 h 647595"/>
              <a:gd name="connsiteX6" fmla="*/ 107935 w 2949177"/>
              <a:gd name="connsiteY6" fmla="*/ 647595 h 647595"/>
              <a:gd name="connsiteX7" fmla="*/ 0 w 2949177"/>
              <a:gd name="connsiteY7" fmla="*/ 539660 h 647595"/>
              <a:gd name="connsiteX8" fmla="*/ 0 w 2949177"/>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9177" h="647595">
                <a:moveTo>
                  <a:pt x="0" y="107935"/>
                </a:moveTo>
                <a:cubicBezTo>
                  <a:pt x="0" y="48324"/>
                  <a:pt x="48324" y="0"/>
                  <a:pt x="107935" y="0"/>
                </a:cubicBezTo>
                <a:lnTo>
                  <a:pt x="2841242" y="0"/>
                </a:lnTo>
                <a:cubicBezTo>
                  <a:pt x="2900853" y="0"/>
                  <a:pt x="2949177" y="48324"/>
                  <a:pt x="2949177" y="107935"/>
                </a:cubicBezTo>
                <a:lnTo>
                  <a:pt x="2949177" y="539660"/>
                </a:lnTo>
                <a:cubicBezTo>
                  <a:pt x="2949177" y="599271"/>
                  <a:pt x="2900853" y="647595"/>
                  <a:pt x="2841242" y="647595"/>
                </a:cubicBezTo>
                <a:lnTo>
                  <a:pt x="107935" y="647595"/>
                </a:lnTo>
                <a:cubicBezTo>
                  <a:pt x="48324" y="647595"/>
                  <a:pt x="0" y="599271"/>
                  <a:pt x="0" y="539660"/>
                </a:cubicBezTo>
                <a:lnTo>
                  <a:pt x="0" y="107935"/>
                </a:lnTo>
                <a:close/>
              </a:path>
            </a:pathLst>
          </a:custGeom>
          <a:solidFill>
            <a:srgbClr val="243E6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lvl="0" algn="l" defTabSz="1200150" rtl="0">
              <a:lnSpc>
                <a:spcPct val="90000"/>
              </a:lnSpc>
              <a:spcBef>
                <a:spcPct val="0"/>
              </a:spcBef>
              <a:spcAft>
                <a:spcPct val="35000"/>
              </a:spcAft>
            </a:pPr>
            <a:r>
              <a:rPr lang="en-US" sz="2400" i="1" dirty="0">
                <a:solidFill>
                  <a:srgbClr val="FFFF00"/>
                </a:solidFill>
              </a:rPr>
              <a:t>Other Disabilities</a:t>
            </a:r>
            <a:endParaRPr lang="en-US" sz="2400" i="1" kern="1200" dirty="0">
              <a:solidFill>
                <a:srgbClr val="FFFF00"/>
              </a:solidFill>
            </a:endParaRPr>
          </a:p>
        </p:txBody>
      </p:sp>
    </p:spTree>
    <p:custDataLst>
      <p:tags r:id="rId1"/>
    </p:custDataLst>
    <p:extLst>
      <p:ext uri="{BB962C8B-B14F-4D97-AF65-F5344CB8AC3E}">
        <p14:creationId xmlns:p14="http://schemas.microsoft.com/office/powerpoint/2010/main" val="341649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5338" y="6220"/>
            <a:ext cx="9128662" cy="994172"/>
          </a:xfrm>
        </p:spPr>
        <p:txBody>
          <a:bodyPr>
            <a:normAutofit/>
          </a:bodyPr>
          <a:lstStyle/>
          <a:p>
            <a:r>
              <a:rPr lang="en-US" sz="3000" b="1" dirty="0">
                <a:solidFill>
                  <a:schemeClr val="bg1"/>
                </a:solidFill>
                <a:latin typeface="Arial" panose="020B0604020202020204" pitchFamily="34" charset="0"/>
                <a:cs typeface="Arial" panose="020B0604020202020204" pitchFamily="34" charset="0"/>
              </a:rPr>
              <a:t>A Bit of History on Section 508</a:t>
            </a:r>
          </a:p>
        </p:txBody>
      </p:sp>
      <p:grpSp>
        <p:nvGrpSpPr>
          <p:cNvPr id="23" name="Group 22" descr="Timeline: 1986 to 2018, with key events in 1986, 1998, 2006, 2017, and 2018"/>
          <p:cNvGrpSpPr/>
          <p:nvPr/>
        </p:nvGrpSpPr>
        <p:grpSpPr>
          <a:xfrm>
            <a:off x="-118338" y="2664051"/>
            <a:ext cx="9323264" cy="891971"/>
            <a:chOff x="-118338" y="2664051"/>
            <a:chExt cx="9323264" cy="891971"/>
          </a:xfrm>
        </p:grpSpPr>
        <p:cxnSp>
          <p:nvCxnSpPr>
            <p:cNvPr id="4" name="Straight Connector 3"/>
            <p:cNvCxnSpPr/>
            <p:nvPr/>
          </p:nvCxnSpPr>
          <p:spPr>
            <a:xfrm>
              <a:off x="-5787" y="2814658"/>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0802" y="2664051"/>
              <a:ext cx="0" cy="35500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19716" y="2664051"/>
              <a:ext cx="0" cy="35500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45134" y="2664051"/>
              <a:ext cx="0" cy="35500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030508" y="2664051"/>
              <a:ext cx="0" cy="35500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774550" y="2664051"/>
              <a:ext cx="0" cy="35500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8338" y="3094357"/>
              <a:ext cx="871369" cy="461665"/>
            </a:xfrm>
            <a:prstGeom prst="rect">
              <a:avLst/>
            </a:prstGeom>
            <a:noFill/>
          </p:spPr>
          <p:txBody>
            <a:bodyPr wrap="square" rtlCol="0">
              <a:spAutoFit/>
            </a:bodyPr>
            <a:lstStyle/>
            <a:p>
              <a:pPr algn="ctr"/>
              <a:r>
                <a:rPr lang="en-US" sz="2400" dirty="0">
                  <a:solidFill>
                    <a:schemeClr val="bg1"/>
                  </a:solidFill>
                </a:rPr>
                <a:t>1986</a:t>
              </a:r>
            </a:p>
          </p:txBody>
        </p:sp>
        <p:sp>
          <p:nvSpPr>
            <p:cNvPr id="13" name="TextBox 12"/>
            <p:cNvSpPr txBox="1"/>
            <p:nvPr/>
          </p:nvSpPr>
          <p:spPr>
            <a:xfrm>
              <a:off x="3239842" y="3094357"/>
              <a:ext cx="871369" cy="461665"/>
            </a:xfrm>
            <a:prstGeom prst="rect">
              <a:avLst/>
            </a:prstGeom>
            <a:noFill/>
          </p:spPr>
          <p:txBody>
            <a:bodyPr wrap="square" rtlCol="0">
              <a:spAutoFit/>
            </a:bodyPr>
            <a:lstStyle/>
            <a:p>
              <a:pPr algn="ctr"/>
              <a:r>
                <a:rPr lang="en-US" sz="2400" dirty="0">
                  <a:solidFill>
                    <a:schemeClr val="bg1"/>
                  </a:solidFill>
                </a:rPr>
                <a:t>1998</a:t>
              </a:r>
            </a:p>
          </p:txBody>
        </p:sp>
        <p:sp>
          <p:nvSpPr>
            <p:cNvPr id="14" name="TextBox 13"/>
            <p:cNvSpPr txBox="1"/>
            <p:nvPr/>
          </p:nvSpPr>
          <p:spPr>
            <a:xfrm>
              <a:off x="5565279" y="3094357"/>
              <a:ext cx="871369" cy="461665"/>
            </a:xfrm>
            <a:prstGeom prst="rect">
              <a:avLst/>
            </a:prstGeom>
            <a:noFill/>
          </p:spPr>
          <p:txBody>
            <a:bodyPr wrap="square" rtlCol="0">
              <a:spAutoFit/>
            </a:bodyPr>
            <a:lstStyle/>
            <a:p>
              <a:pPr algn="ctr"/>
              <a:r>
                <a:rPr lang="en-US" sz="2400" dirty="0">
                  <a:solidFill>
                    <a:schemeClr val="bg1"/>
                  </a:solidFill>
                </a:rPr>
                <a:t>2006</a:t>
              </a:r>
            </a:p>
          </p:txBody>
        </p:sp>
        <p:sp>
          <p:nvSpPr>
            <p:cNvPr id="15" name="TextBox 14"/>
            <p:cNvSpPr txBox="1"/>
            <p:nvPr/>
          </p:nvSpPr>
          <p:spPr>
            <a:xfrm>
              <a:off x="7589502" y="3094357"/>
              <a:ext cx="871369" cy="461665"/>
            </a:xfrm>
            <a:prstGeom prst="rect">
              <a:avLst/>
            </a:prstGeom>
            <a:noFill/>
          </p:spPr>
          <p:txBody>
            <a:bodyPr wrap="square" rtlCol="0">
              <a:spAutoFit/>
            </a:bodyPr>
            <a:lstStyle/>
            <a:p>
              <a:pPr algn="ctr"/>
              <a:r>
                <a:rPr lang="en-US" sz="2400" dirty="0">
                  <a:solidFill>
                    <a:schemeClr val="bg1"/>
                  </a:solidFill>
                </a:rPr>
                <a:t>2017</a:t>
              </a:r>
            </a:p>
          </p:txBody>
        </p:sp>
        <p:sp>
          <p:nvSpPr>
            <p:cNvPr id="16" name="TextBox 15"/>
            <p:cNvSpPr txBox="1"/>
            <p:nvPr/>
          </p:nvSpPr>
          <p:spPr>
            <a:xfrm>
              <a:off x="8333557" y="3094357"/>
              <a:ext cx="871369" cy="461665"/>
            </a:xfrm>
            <a:prstGeom prst="rect">
              <a:avLst/>
            </a:prstGeom>
            <a:noFill/>
          </p:spPr>
          <p:txBody>
            <a:bodyPr wrap="square" rtlCol="0">
              <a:spAutoFit/>
            </a:bodyPr>
            <a:lstStyle/>
            <a:p>
              <a:pPr algn="ctr"/>
              <a:r>
                <a:rPr lang="en-US" sz="2400" dirty="0">
                  <a:solidFill>
                    <a:schemeClr val="bg1"/>
                  </a:solidFill>
                </a:rPr>
                <a:t>2018</a:t>
              </a:r>
            </a:p>
          </p:txBody>
        </p:sp>
      </p:grpSp>
      <p:sp>
        <p:nvSpPr>
          <p:cNvPr id="6" name="Rectangular Callout 5"/>
          <p:cNvSpPr/>
          <p:nvPr/>
        </p:nvSpPr>
        <p:spPr>
          <a:xfrm>
            <a:off x="780194" y="3556022"/>
            <a:ext cx="2741939" cy="1409910"/>
          </a:xfrm>
          <a:prstGeom prst="wedgeRectCallout">
            <a:avLst>
              <a:gd name="adj1" fmla="val -67601"/>
              <a:gd name="adj2" fmla="val -87265"/>
            </a:avLst>
          </a:prstGeom>
          <a:solidFill>
            <a:schemeClr val="accent1">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Added to Workforce Rehabilitation Act</a:t>
            </a:r>
          </a:p>
        </p:txBody>
      </p:sp>
      <p:sp>
        <p:nvSpPr>
          <p:cNvPr id="17" name="Rectangular Callout 16"/>
          <p:cNvSpPr/>
          <p:nvPr/>
        </p:nvSpPr>
        <p:spPr>
          <a:xfrm>
            <a:off x="4172506" y="3572954"/>
            <a:ext cx="2047672" cy="1409910"/>
          </a:xfrm>
          <a:prstGeom prst="wedgeRectCallout">
            <a:avLst>
              <a:gd name="adj1" fmla="val -75125"/>
              <a:gd name="adj2" fmla="val -88028"/>
            </a:avLst>
          </a:prstGeom>
          <a:solidFill>
            <a:schemeClr val="accent1">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Enforcement started with a revised version</a:t>
            </a:r>
          </a:p>
        </p:txBody>
      </p:sp>
      <p:sp>
        <p:nvSpPr>
          <p:cNvPr id="19" name="Rectangular Callout 18"/>
          <p:cNvSpPr/>
          <p:nvPr/>
        </p:nvSpPr>
        <p:spPr>
          <a:xfrm>
            <a:off x="6441575" y="3561665"/>
            <a:ext cx="2171847" cy="1409910"/>
          </a:xfrm>
          <a:prstGeom prst="wedgeRectCallout">
            <a:avLst>
              <a:gd name="adj1" fmla="val -71166"/>
              <a:gd name="adj2" fmla="val -87303"/>
            </a:avLst>
          </a:prstGeom>
          <a:solidFill>
            <a:schemeClr val="accent1">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Committee organized to revise this and other standards</a:t>
            </a:r>
          </a:p>
        </p:txBody>
      </p:sp>
      <p:sp>
        <p:nvSpPr>
          <p:cNvPr id="20" name="Rectangular Callout 19"/>
          <p:cNvSpPr/>
          <p:nvPr/>
        </p:nvSpPr>
        <p:spPr>
          <a:xfrm>
            <a:off x="4966240" y="1672304"/>
            <a:ext cx="2623262" cy="722962"/>
          </a:xfrm>
          <a:prstGeom prst="wedgeRectCallout">
            <a:avLst>
              <a:gd name="adj1" fmla="val 64188"/>
              <a:gd name="adj2" fmla="val 84655"/>
            </a:avLst>
          </a:prstGeom>
          <a:solidFill>
            <a:schemeClr val="accent1">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New rule published</a:t>
            </a:r>
          </a:p>
        </p:txBody>
      </p:sp>
      <p:sp>
        <p:nvSpPr>
          <p:cNvPr id="21" name="Rectangular Callout 20"/>
          <p:cNvSpPr/>
          <p:nvPr/>
        </p:nvSpPr>
        <p:spPr>
          <a:xfrm>
            <a:off x="6570133" y="889600"/>
            <a:ext cx="2199108" cy="722962"/>
          </a:xfrm>
          <a:prstGeom prst="wedgeRectCallout">
            <a:avLst>
              <a:gd name="adj1" fmla="val 49227"/>
              <a:gd name="adj2" fmla="val 190119"/>
            </a:avLst>
          </a:prstGeom>
          <a:solidFill>
            <a:schemeClr val="accent1">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Enforcement of new rule begins</a:t>
            </a:r>
          </a:p>
        </p:txBody>
      </p:sp>
    </p:spTree>
    <p:custDataLst>
      <p:tags r:id="rId1"/>
    </p:custDataLst>
    <p:extLst>
      <p:ext uri="{BB962C8B-B14F-4D97-AF65-F5344CB8AC3E}">
        <p14:creationId xmlns:p14="http://schemas.microsoft.com/office/powerpoint/2010/main" val="163407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9"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184" y="-4932"/>
            <a:ext cx="9139816" cy="994172"/>
          </a:xfrm>
        </p:spPr>
        <p:txBody>
          <a:bodyPr>
            <a:normAutofit/>
          </a:bodyPr>
          <a:lstStyle/>
          <a:p>
            <a:r>
              <a:rPr lang="en-US" sz="3000" b="1" dirty="0">
                <a:solidFill>
                  <a:schemeClr val="bg1"/>
                </a:solidFill>
                <a:latin typeface="Arial" panose="020B0604020202020204" pitchFamily="34" charset="0"/>
                <a:cs typeface="Arial" panose="020B0604020202020204" pitchFamily="34" charset="0"/>
              </a:rPr>
              <a:t>WCAG?</a:t>
            </a:r>
          </a:p>
        </p:txBody>
      </p:sp>
      <p:pic>
        <p:nvPicPr>
          <p:cNvPr id="2" name="Picture 1" descr="Web and internet icon"/>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040684" y="0"/>
            <a:ext cx="5103316" cy="5143500"/>
          </a:xfrm>
          <a:prstGeom prst="rect">
            <a:avLst/>
          </a:prstGeom>
        </p:spPr>
      </p:pic>
      <p:sp>
        <p:nvSpPr>
          <p:cNvPr id="22" name="Freeform 21"/>
          <p:cNvSpPr/>
          <p:nvPr/>
        </p:nvSpPr>
        <p:spPr>
          <a:xfrm>
            <a:off x="267629" y="1159727"/>
            <a:ext cx="4070195" cy="740531"/>
          </a:xfrm>
          <a:custGeom>
            <a:avLst/>
            <a:gdLst>
              <a:gd name="connsiteX0" fmla="*/ 0 w 2949177"/>
              <a:gd name="connsiteY0" fmla="*/ 107935 h 647595"/>
              <a:gd name="connsiteX1" fmla="*/ 107935 w 2949177"/>
              <a:gd name="connsiteY1" fmla="*/ 0 h 647595"/>
              <a:gd name="connsiteX2" fmla="*/ 2841242 w 2949177"/>
              <a:gd name="connsiteY2" fmla="*/ 0 h 647595"/>
              <a:gd name="connsiteX3" fmla="*/ 2949177 w 2949177"/>
              <a:gd name="connsiteY3" fmla="*/ 107935 h 647595"/>
              <a:gd name="connsiteX4" fmla="*/ 2949177 w 2949177"/>
              <a:gd name="connsiteY4" fmla="*/ 539660 h 647595"/>
              <a:gd name="connsiteX5" fmla="*/ 2841242 w 2949177"/>
              <a:gd name="connsiteY5" fmla="*/ 647595 h 647595"/>
              <a:gd name="connsiteX6" fmla="*/ 107935 w 2949177"/>
              <a:gd name="connsiteY6" fmla="*/ 647595 h 647595"/>
              <a:gd name="connsiteX7" fmla="*/ 0 w 2949177"/>
              <a:gd name="connsiteY7" fmla="*/ 539660 h 647595"/>
              <a:gd name="connsiteX8" fmla="*/ 0 w 2949177"/>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9177" h="647595">
                <a:moveTo>
                  <a:pt x="0" y="107935"/>
                </a:moveTo>
                <a:cubicBezTo>
                  <a:pt x="0" y="48324"/>
                  <a:pt x="48324" y="0"/>
                  <a:pt x="107935" y="0"/>
                </a:cubicBezTo>
                <a:lnTo>
                  <a:pt x="2841242" y="0"/>
                </a:lnTo>
                <a:cubicBezTo>
                  <a:pt x="2900853" y="0"/>
                  <a:pt x="2949177" y="48324"/>
                  <a:pt x="2949177" y="107935"/>
                </a:cubicBezTo>
                <a:lnTo>
                  <a:pt x="2949177" y="539660"/>
                </a:lnTo>
                <a:cubicBezTo>
                  <a:pt x="2949177" y="599271"/>
                  <a:pt x="2900853" y="647595"/>
                  <a:pt x="2841242" y="647595"/>
                </a:cubicBezTo>
                <a:lnTo>
                  <a:pt x="107935" y="647595"/>
                </a:lnTo>
                <a:cubicBezTo>
                  <a:pt x="48324" y="647595"/>
                  <a:pt x="0" y="599271"/>
                  <a:pt x="0" y="539660"/>
                </a:cubicBezTo>
                <a:lnTo>
                  <a:pt x="0" y="10793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lvl="0" algn="l" defTabSz="1200150" rtl="0">
              <a:lnSpc>
                <a:spcPct val="90000"/>
              </a:lnSpc>
              <a:spcBef>
                <a:spcPct val="0"/>
              </a:spcBef>
              <a:spcAft>
                <a:spcPct val="35000"/>
              </a:spcAft>
            </a:pPr>
            <a:r>
              <a:rPr lang="en-US" sz="2400" dirty="0">
                <a:solidFill>
                  <a:schemeClr val="bg1"/>
                </a:solidFill>
              </a:rPr>
              <a:t>Web Content Accessibility Guidelines</a:t>
            </a:r>
            <a:endParaRPr lang="en-US" sz="2400" kern="1200" dirty="0">
              <a:solidFill>
                <a:schemeClr val="bg1"/>
              </a:solidFill>
            </a:endParaRPr>
          </a:p>
        </p:txBody>
      </p:sp>
      <p:sp>
        <p:nvSpPr>
          <p:cNvPr id="24" name="Freeform 23"/>
          <p:cNvSpPr/>
          <p:nvPr/>
        </p:nvSpPr>
        <p:spPr>
          <a:xfrm>
            <a:off x="267629" y="1979844"/>
            <a:ext cx="4070195" cy="647595"/>
          </a:xfrm>
          <a:custGeom>
            <a:avLst/>
            <a:gdLst>
              <a:gd name="connsiteX0" fmla="*/ 0 w 2949177"/>
              <a:gd name="connsiteY0" fmla="*/ 107935 h 647595"/>
              <a:gd name="connsiteX1" fmla="*/ 107935 w 2949177"/>
              <a:gd name="connsiteY1" fmla="*/ 0 h 647595"/>
              <a:gd name="connsiteX2" fmla="*/ 2841242 w 2949177"/>
              <a:gd name="connsiteY2" fmla="*/ 0 h 647595"/>
              <a:gd name="connsiteX3" fmla="*/ 2949177 w 2949177"/>
              <a:gd name="connsiteY3" fmla="*/ 107935 h 647595"/>
              <a:gd name="connsiteX4" fmla="*/ 2949177 w 2949177"/>
              <a:gd name="connsiteY4" fmla="*/ 539660 h 647595"/>
              <a:gd name="connsiteX5" fmla="*/ 2841242 w 2949177"/>
              <a:gd name="connsiteY5" fmla="*/ 647595 h 647595"/>
              <a:gd name="connsiteX6" fmla="*/ 107935 w 2949177"/>
              <a:gd name="connsiteY6" fmla="*/ 647595 h 647595"/>
              <a:gd name="connsiteX7" fmla="*/ 0 w 2949177"/>
              <a:gd name="connsiteY7" fmla="*/ 539660 h 647595"/>
              <a:gd name="connsiteX8" fmla="*/ 0 w 2949177"/>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9177" h="647595">
                <a:moveTo>
                  <a:pt x="0" y="107935"/>
                </a:moveTo>
                <a:cubicBezTo>
                  <a:pt x="0" y="48324"/>
                  <a:pt x="48324" y="0"/>
                  <a:pt x="107935" y="0"/>
                </a:cubicBezTo>
                <a:lnTo>
                  <a:pt x="2841242" y="0"/>
                </a:lnTo>
                <a:cubicBezTo>
                  <a:pt x="2900853" y="0"/>
                  <a:pt x="2949177" y="48324"/>
                  <a:pt x="2949177" y="107935"/>
                </a:cubicBezTo>
                <a:lnTo>
                  <a:pt x="2949177" y="539660"/>
                </a:lnTo>
                <a:cubicBezTo>
                  <a:pt x="2949177" y="599271"/>
                  <a:pt x="2900853" y="647595"/>
                  <a:pt x="2841242" y="647595"/>
                </a:cubicBezTo>
                <a:lnTo>
                  <a:pt x="107935" y="647595"/>
                </a:lnTo>
                <a:cubicBezTo>
                  <a:pt x="48324" y="647595"/>
                  <a:pt x="0" y="599271"/>
                  <a:pt x="0" y="539660"/>
                </a:cubicBezTo>
                <a:lnTo>
                  <a:pt x="0" y="10793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lvl="0" algn="l" defTabSz="1200150" rtl="0">
              <a:lnSpc>
                <a:spcPct val="90000"/>
              </a:lnSpc>
              <a:spcBef>
                <a:spcPct val="0"/>
              </a:spcBef>
              <a:spcAft>
                <a:spcPct val="35000"/>
              </a:spcAft>
            </a:pPr>
            <a:r>
              <a:rPr lang="en-US" sz="2400" kern="1200" dirty="0">
                <a:solidFill>
                  <a:schemeClr val="bg1"/>
                </a:solidFill>
              </a:rPr>
              <a:t>Created by the W3C</a:t>
            </a:r>
          </a:p>
        </p:txBody>
      </p:sp>
      <p:sp>
        <p:nvSpPr>
          <p:cNvPr id="25" name="Freeform 24"/>
          <p:cNvSpPr/>
          <p:nvPr/>
        </p:nvSpPr>
        <p:spPr>
          <a:xfrm>
            <a:off x="267629" y="2707025"/>
            <a:ext cx="4070195" cy="647595"/>
          </a:xfrm>
          <a:custGeom>
            <a:avLst/>
            <a:gdLst>
              <a:gd name="connsiteX0" fmla="*/ 0 w 2949177"/>
              <a:gd name="connsiteY0" fmla="*/ 107935 h 647595"/>
              <a:gd name="connsiteX1" fmla="*/ 107935 w 2949177"/>
              <a:gd name="connsiteY1" fmla="*/ 0 h 647595"/>
              <a:gd name="connsiteX2" fmla="*/ 2841242 w 2949177"/>
              <a:gd name="connsiteY2" fmla="*/ 0 h 647595"/>
              <a:gd name="connsiteX3" fmla="*/ 2949177 w 2949177"/>
              <a:gd name="connsiteY3" fmla="*/ 107935 h 647595"/>
              <a:gd name="connsiteX4" fmla="*/ 2949177 w 2949177"/>
              <a:gd name="connsiteY4" fmla="*/ 539660 h 647595"/>
              <a:gd name="connsiteX5" fmla="*/ 2841242 w 2949177"/>
              <a:gd name="connsiteY5" fmla="*/ 647595 h 647595"/>
              <a:gd name="connsiteX6" fmla="*/ 107935 w 2949177"/>
              <a:gd name="connsiteY6" fmla="*/ 647595 h 647595"/>
              <a:gd name="connsiteX7" fmla="*/ 0 w 2949177"/>
              <a:gd name="connsiteY7" fmla="*/ 539660 h 647595"/>
              <a:gd name="connsiteX8" fmla="*/ 0 w 2949177"/>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9177" h="647595">
                <a:moveTo>
                  <a:pt x="0" y="107935"/>
                </a:moveTo>
                <a:cubicBezTo>
                  <a:pt x="0" y="48324"/>
                  <a:pt x="48324" y="0"/>
                  <a:pt x="107935" y="0"/>
                </a:cubicBezTo>
                <a:lnTo>
                  <a:pt x="2841242" y="0"/>
                </a:lnTo>
                <a:cubicBezTo>
                  <a:pt x="2900853" y="0"/>
                  <a:pt x="2949177" y="48324"/>
                  <a:pt x="2949177" y="107935"/>
                </a:cubicBezTo>
                <a:lnTo>
                  <a:pt x="2949177" y="539660"/>
                </a:lnTo>
                <a:cubicBezTo>
                  <a:pt x="2949177" y="599271"/>
                  <a:pt x="2900853" y="647595"/>
                  <a:pt x="2841242" y="647595"/>
                </a:cubicBezTo>
                <a:lnTo>
                  <a:pt x="107935" y="647595"/>
                </a:lnTo>
                <a:cubicBezTo>
                  <a:pt x="48324" y="647595"/>
                  <a:pt x="0" y="599271"/>
                  <a:pt x="0" y="539660"/>
                </a:cubicBezTo>
                <a:lnTo>
                  <a:pt x="0" y="10793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lvl="0" algn="l" defTabSz="1200150" rtl="0">
              <a:lnSpc>
                <a:spcPct val="90000"/>
              </a:lnSpc>
              <a:spcBef>
                <a:spcPct val="0"/>
              </a:spcBef>
              <a:spcAft>
                <a:spcPct val="35000"/>
              </a:spcAft>
            </a:pPr>
            <a:r>
              <a:rPr lang="en-US" sz="2400" kern="1200" dirty="0">
                <a:solidFill>
                  <a:schemeClr val="bg1"/>
                </a:solidFill>
              </a:rPr>
              <a:t>International standard</a:t>
            </a:r>
          </a:p>
        </p:txBody>
      </p:sp>
      <p:sp>
        <p:nvSpPr>
          <p:cNvPr id="26" name="Freeform 25"/>
          <p:cNvSpPr/>
          <p:nvPr/>
        </p:nvSpPr>
        <p:spPr>
          <a:xfrm>
            <a:off x="267629" y="3434206"/>
            <a:ext cx="4070195" cy="647595"/>
          </a:xfrm>
          <a:custGeom>
            <a:avLst/>
            <a:gdLst>
              <a:gd name="connsiteX0" fmla="*/ 0 w 2949177"/>
              <a:gd name="connsiteY0" fmla="*/ 107935 h 647595"/>
              <a:gd name="connsiteX1" fmla="*/ 107935 w 2949177"/>
              <a:gd name="connsiteY1" fmla="*/ 0 h 647595"/>
              <a:gd name="connsiteX2" fmla="*/ 2841242 w 2949177"/>
              <a:gd name="connsiteY2" fmla="*/ 0 h 647595"/>
              <a:gd name="connsiteX3" fmla="*/ 2949177 w 2949177"/>
              <a:gd name="connsiteY3" fmla="*/ 107935 h 647595"/>
              <a:gd name="connsiteX4" fmla="*/ 2949177 w 2949177"/>
              <a:gd name="connsiteY4" fmla="*/ 539660 h 647595"/>
              <a:gd name="connsiteX5" fmla="*/ 2841242 w 2949177"/>
              <a:gd name="connsiteY5" fmla="*/ 647595 h 647595"/>
              <a:gd name="connsiteX6" fmla="*/ 107935 w 2949177"/>
              <a:gd name="connsiteY6" fmla="*/ 647595 h 647595"/>
              <a:gd name="connsiteX7" fmla="*/ 0 w 2949177"/>
              <a:gd name="connsiteY7" fmla="*/ 539660 h 647595"/>
              <a:gd name="connsiteX8" fmla="*/ 0 w 2949177"/>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9177" h="647595">
                <a:moveTo>
                  <a:pt x="0" y="107935"/>
                </a:moveTo>
                <a:cubicBezTo>
                  <a:pt x="0" y="48324"/>
                  <a:pt x="48324" y="0"/>
                  <a:pt x="107935" y="0"/>
                </a:cubicBezTo>
                <a:lnTo>
                  <a:pt x="2841242" y="0"/>
                </a:lnTo>
                <a:cubicBezTo>
                  <a:pt x="2900853" y="0"/>
                  <a:pt x="2949177" y="48324"/>
                  <a:pt x="2949177" y="107935"/>
                </a:cubicBezTo>
                <a:lnTo>
                  <a:pt x="2949177" y="539660"/>
                </a:lnTo>
                <a:cubicBezTo>
                  <a:pt x="2949177" y="599271"/>
                  <a:pt x="2900853" y="647595"/>
                  <a:pt x="2841242" y="647595"/>
                </a:cubicBezTo>
                <a:lnTo>
                  <a:pt x="107935" y="647595"/>
                </a:lnTo>
                <a:cubicBezTo>
                  <a:pt x="48324" y="647595"/>
                  <a:pt x="0" y="599271"/>
                  <a:pt x="0" y="539660"/>
                </a:cubicBezTo>
                <a:lnTo>
                  <a:pt x="0" y="10793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lvl="0" algn="l" defTabSz="1200150" rtl="0">
              <a:lnSpc>
                <a:spcPct val="90000"/>
              </a:lnSpc>
              <a:spcBef>
                <a:spcPct val="0"/>
              </a:spcBef>
              <a:spcAft>
                <a:spcPct val="35000"/>
              </a:spcAft>
            </a:pPr>
            <a:r>
              <a:rPr lang="en-US" sz="2400" dirty="0">
                <a:solidFill>
                  <a:schemeClr val="bg1"/>
                </a:solidFill>
              </a:rPr>
              <a:t>Adopted by U.S. as law in 2017</a:t>
            </a:r>
            <a:endParaRPr lang="en-US" sz="2400" kern="1200" dirty="0">
              <a:solidFill>
                <a:schemeClr val="bg1"/>
              </a:solidFill>
            </a:endParaRPr>
          </a:p>
        </p:txBody>
      </p:sp>
      <p:sp>
        <p:nvSpPr>
          <p:cNvPr id="27" name="Freeform 26"/>
          <p:cNvSpPr/>
          <p:nvPr/>
        </p:nvSpPr>
        <p:spPr>
          <a:xfrm>
            <a:off x="263915" y="4161384"/>
            <a:ext cx="4070195" cy="740664"/>
          </a:xfrm>
          <a:custGeom>
            <a:avLst/>
            <a:gdLst>
              <a:gd name="connsiteX0" fmla="*/ 0 w 2949177"/>
              <a:gd name="connsiteY0" fmla="*/ 107935 h 647595"/>
              <a:gd name="connsiteX1" fmla="*/ 107935 w 2949177"/>
              <a:gd name="connsiteY1" fmla="*/ 0 h 647595"/>
              <a:gd name="connsiteX2" fmla="*/ 2841242 w 2949177"/>
              <a:gd name="connsiteY2" fmla="*/ 0 h 647595"/>
              <a:gd name="connsiteX3" fmla="*/ 2949177 w 2949177"/>
              <a:gd name="connsiteY3" fmla="*/ 107935 h 647595"/>
              <a:gd name="connsiteX4" fmla="*/ 2949177 w 2949177"/>
              <a:gd name="connsiteY4" fmla="*/ 539660 h 647595"/>
              <a:gd name="connsiteX5" fmla="*/ 2841242 w 2949177"/>
              <a:gd name="connsiteY5" fmla="*/ 647595 h 647595"/>
              <a:gd name="connsiteX6" fmla="*/ 107935 w 2949177"/>
              <a:gd name="connsiteY6" fmla="*/ 647595 h 647595"/>
              <a:gd name="connsiteX7" fmla="*/ 0 w 2949177"/>
              <a:gd name="connsiteY7" fmla="*/ 539660 h 647595"/>
              <a:gd name="connsiteX8" fmla="*/ 0 w 2949177"/>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9177" h="647595">
                <a:moveTo>
                  <a:pt x="0" y="107935"/>
                </a:moveTo>
                <a:cubicBezTo>
                  <a:pt x="0" y="48324"/>
                  <a:pt x="48324" y="0"/>
                  <a:pt x="107935" y="0"/>
                </a:cubicBezTo>
                <a:lnTo>
                  <a:pt x="2841242" y="0"/>
                </a:lnTo>
                <a:cubicBezTo>
                  <a:pt x="2900853" y="0"/>
                  <a:pt x="2949177" y="48324"/>
                  <a:pt x="2949177" y="107935"/>
                </a:cubicBezTo>
                <a:lnTo>
                  <a:pt x="2949177" y="539660"/>
                </a:lnTo>
                <a:cubicBezTo>
                  <a:pt x="2949177" y="599271"/>
                  <a:pt x="2900853" y="647595"/>
                  <a:pt x="2841242" y="647595"/>
                </a:cubicBezTo>
                <a:lnTo>
                  <a:pt x="107935" y="647595"/>
                </a:lnTo>
                <a:cubicBezTo>
                  <a:pt x="48324" y="647595"/>
                  <a:pt x="0" y="599271"/>
                  <a:pt x="0" y="539660"/>
                </a:cubicBezTo>
                <a:lnTo>
                  <a:pt x="0" y="10793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lvl="0" algn="l" defTabSz="1200150" rtl="0">
              <a:lnSpc>
                <a:spcPct val="90000"/>
              </a:lnSpc>
              <a:spcBef>
                <a:spcPct val="0"/>
              </a:spcBef>
              <a:spcAft>
                <a:spcPct val="35000"/>
              </a:spcAft>
            </a:pPr>
            <a:r>
              <a:rPr lang="en-US" sz="2400" dirty="0">
                <a:solidFill>
                  <a:schemeClr val="bg1"/>
                </a:solidFill>
              </a:rPr>
              <a:t>Adopted by many other countries as law</a:t>
            </a:r>
            <a:endParaRPr lang="en-US" sz="2400" kern="1200" dirty="0">
              <a:solidFill>
                <a:schemeClr val="bg1"/>
              </a:solidFill>
            </a:endParaRPr>
          </a:p>
        </p:txBody>
      </p:sp>
    </p:spTree>
    <p:custDataLst>
      <p:tags r:id="rId1"/>
    </p:custDataLst>
    <p:extLst>
      <p:ext uri="{BB962C8B-B14F-4D97-AF65-F5344CB8AC3E}">
        <p14:creationId xmlns:p14="http://schemas.microsoft.com/office/powerpoint/2010/main" val="195800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7886700" cy="994172"/>
          </a:xfrm>
        </p:spPr>
        <p:txBody>
          <a:bodyPr>
            <a:normAutofit/>
          </a:bodyPr>
          <a:lstStyle/>
          <a:p>
            <a:r>
              <a:rPr lang="en-US" sz="3000" b="1" dirty="0">
                <a:solidFill>
                  <a:schemeClr val="bg1"/>
                </a:solidFill>
                <a:latin typeface="Arial" panose="020B0604020202020204" pitchFamily="34" charset="0"/>
                <a:cs typeface="Arial" panose="020B0604020202020204" pitchFamily="34" charset="0"/>
              </a:rPr>
              <a:t>Levels of WCAG</a:t>
            </a:r>
          </a:p>
        </p:txBody>
      </p:sp>
      <p:sp>
        <p:nvSpPr>
          <p:cNvPr id="8" name="Freeform 7"/>
          <p:cNvSpPr/>
          <p:nvPr/>
        </p:nvSpPr>
        <p:spPr>
          <a:xfrm>
            <a:off x="1345019" y="1018025"/>
            <a:ext cx="2103120" cy="1143000"/>
          </a:xfrm>
          <a:custGeom>
            <a:avLst/>
            <a:gdLst>
              <a:gd name="connsiteX0" fmla="*/ 0 w 2839212"/>
              <a:gd name="connsiteY0" fmla="*/ 265324 h 1591914"/>
              <a:gd name="connsiteX1" fmla="*/ 265324 w 2839212"/>
              <a:gd name="connsiteY1" fmla="*/ 0 h 1591914"/>
              <a:gd name="connsiteX2" fmla="*/ 2573888 w 2839212"/>
              <a:gd name="connsiteY2" fmla="*/ 0 h 1591914"/>
              <a:gd name="connsiteX3" fmla="*/ 2839212 w 2839212"/>
              <a:gd name="connsiteY3" fmla="*/ 265324 h 1591914"/>
              <a:gd name="connsiteX4" fmla="*/ 2839212 w 2839212"/>
              <a:gd name="connsiteY4" fmla="*/ 1326590 h 1591914"/>
              <a:gd name="connsiteX5" fmla="*/ 2573888 w 2839212"/>
              <a:gd name="connsiteY5" fmla="*/ 1591914 h 1591914"/>
              <a:gd name="connsiteX6" fmla="*/ 265324 w 2839212"/>
              <a:gd name="connsiteY6" fmla="*/ 1591914 h 1591914"/>
              <a:gd name="connsiteX7" fmla="*/ 0 w 2839212"/>
              <a:gd name="connsiteY7" fmla="*/ 1326590 h 1591914"/>
              <a:gd name="connsiteX8" fmla="*/ 0 w 2839212"/>
              <a:gd name="connsiteY8" fmla="*/ 265324 h 159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9212" h="1591914">
                <a:moveTo>
                  <a:pt x="0" y="265324"/>
                </a:moveTo>
                <a:cubicBezTo>
                  <a:pt x="0" y="118790"/>
                  <a:pt x="118790" y="0"/>
                  <a:pt x="265324" y="0"/>
                </a:cubicBezTo>
                <a:lnTo>
                  <a:pt x="2573888" y="0"/>
                </a:lnTo>
                <a:cubicBezTo>
                  <a:pt x="2720422" y="0"/>
                  <a:pt x="2839212" y="118790"/>
                  <a:pt x="2839212" y="265324"/>
                </a:cubicBezTo>
                <a:lnTo>
                  <a:pt x="2839212" y="1326590"/>
                </a:lnTo>
                <a:cubicBezTo>
                  <a:pt x="2839212" y="1473124"/>
                  <a:pt x="2720422" y="1591914"/>
                  <a:pt x="2573888" y="1591914"/>
                </a:cubicBezTo>
                <a:lnTo>
                  <a:pt x="265324" y="1591914"/>
                </a:lnTo>
                <a:cubicBezTo>
                  <a:pt x="118790" y="1591914"/>
                  <a:pt x="0" y="1473124"/>
                  <a:pt x="0" y="1326590"/>
                </a:cubicBezTo>
                <a:lnTo>
                  <a:pt x="0" y="265324"/>
                </a:lnTo>
                <a:close/>
              </a:path>
            </a:pathLst>
          </a:cu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5361" tIns="201536" rIns="325361" bIns="201536" numCol="1" spcCol="1270" anchor="ctr" anchorCtr="0">
            <a:noAutofit/>
          </a:bodyPr>
          <a:lstStyle/>
          <a:p>
            <a:pPr lvl="0" algn="ctr" defTabSz="2889250" rtl="0">
              <a:lnSpc>
                <a:spcPct val="90000"/>
              </a:lnSpc>
              <a:spcBef>
                <a:spcPct val="0"/>
              </a:spcBef>
              <a:spcAft>
                <a:spcPct val="35000"/>
              </a:spcAft>
            </a:pPr>
            <a:r>
              <a:rPr lang="en-US" sz="6500" kern="1200" dirty="0">
                <a:solidFill>
                  <a:schemeClr val="bg1"/>
                </a:solidFill>
              </a:rPr>
              <a:t>A</a:t>
            </a:r>
          </a:p>
        </p:txBody>
      </p:sp>
      <p:sp>
        <p:nvSpPr>
          <p:cNvPr id="21" name="Freeform 20"/>
          <p:cNvSpPr/>
          <p:nvPr/>
        </p:nvSpPr>
        <p:spPr>
          <a:xfrm>
            <a:off x="1356814" y="2380011"/>
            <a:ext cx="2103120" cy="1143000"/>
          </a:xfrm>
          <a:custGeom>
            <a:avLst/>
            <a:gdLst>
              <a:gd name="connsiteX0" fmla="*/ 0 w 2839212"/>
              <a:gd name="connsiteY0" fmla="*/ 265324 h 1591914"/>
              <a:gd name="connsiteX1" fmla="*/ 265324 w 2839212"/>
              <a:gd name="connsiteY1" fmla="*/ 0 h 1591914"/>
              <a:gd name="connsiteX2" fmla="*/ 2573888 w 2839212"/>
              <a:gd name="connsiteY2" fmla="*/ 0 h 1591914"/>
              <a:gd name="connsiteX3" fmla="*/ 2839212 w 2839212"/>
              <a:gd name="connsiteY3" fmla="*/ 265324 h 1591914"/>
              <a:gd name="connsiteX4" fmla="*/ 2839212 w 2839212"/>
              <a:gd name="connsiteY4" fmla="*/ 1326590 h 1591914"/>
              <a:gd name="connsiteX5" fmla="*/ 2573888 w 2839212"/>
              <a:gd name="connsiteY5" fmla="*/ 1591914 h 1591914"/>
              <a:gd name="connsiteX6" fmla="*/ 265324 w 2839212"/>
              <a:gd name="connsiteY6" fmla="*/ 1591914 h 1591914"/>
              <a:gd name="connsiteX7" fmla="*/ 0 w 2839212"/>
              <a:gd name="connsiteY7" fmla="*/ 1326590 h 1591914"/>
              <a:gd name="connsiteX8" fmla="*/ 0 w 2839212"/>
              <a:gd name="connsiteY8" fmla="*/ 265324 h 159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9212" h="1591914">
                <a:moveTo>
                  <a:pt x="0" y="265324"/>
                </a:moveTo>
                <a:cubicBezTo>
                  <a:pt x="0" y="118790"/>
                  <a:pt x="118790" y="0"/>
                  <a:pt x="265324" y="0"/>
                </a:cubicBezTo>
                <a:lnTo>
                  <a:pt x="2573888" y="0"/>
                </a:lnTo>
                <a:cubicBezTo>
                  <a:pt x="2720422" y="0"/>
                  <a:pt x="2839212" y="118790"/>
                  <a:pt x="2839212" y="265324"/>
                </a:cubicBezTo>
                <a:lnTo>
                  <a:pt x="2839212" y="1326590"/>
                </a:lnTo>
                <a:cubicBezTo>
                  <a:pt x="2839212" y="1473124"/>
                  <a:pt x="2720422" y="1591914"/>
                  <a:pt x="2573888" y="1591914"/>
                </a:cubicBezTo>
                <a:lnTo>
                  <a:pt x="265324" y="1591914"/>
                </a:lnTo>
                <a:cubicBezTo>
                  <a:pt x="118790" y="1591914"/>
                  <a:pt x="0" y="1473124"/>
                  <a:pt x="0" y="1326590"/>
                </a:cubicBezTo>
                <a:lnTo>
                  <a:pt x="0" y="265324"/>
                </a:lnTo>
                <a:close/>
              </a:path>
            </a:pathLst>
          </a:cu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5361" tIns="201536" rIns="325361" bIns="201536" numCol="1" spcCol="1270" anchor="ctr" anchorCtr="0">
            <a:noAutofit/>
          </a:bodyPr>
          <a:lstStyle/>
          <a:p>
            <a:pPr lvl="0" algn="ctr" defTabSz="2889250" rtl="0">
              <a:lnSpc>
                <a:spcPct val="90000"/>
              </a:lnSpc>
              <a:spcBef>
                <a:spcPct val="0"/>
              </a:spcBef>
              <a:spcAft>
                <a:spcPct val="35000"/>
              </a:spcAft>
            </a:pPr>
            <a:r>
              <a:rPr lang="en-US" sz="6500" kern="1200" dirty="0">
                <a:solidFill>
                  <a:schemeClr val="bg1"/>
                </a:solidFill>
              </a:rPr>
              <a:t>AA</a:t>
            </a:r>
          </a:p>
        </p:txBody>
      </p:sp>
      <p:sp>
        <p:nvSpPr>
          <p:cNvPr id="32" name="Freeform 31"/>
          <p:cNvSpPr/>
          <p:nvPr/>
        </p:nvSpPr>
        <p:spPr>
          <a:xfrm>
            <a:off x="1368608" y="3636081"/>
            <a:ext cx="2099253" cy="1140401"/>
          </a:xfrm>
          <a:custGeom>
            <a:avLst/>
            <a:gdLst>
              <a:gd name="connsiteX0" fmla="*/ 0 w 2839212"/>
              <a:gd name="connsiteY0" fmla="*/ 265324 h 1591914"/>
              <a:gd name="connsiteX1" fmla="*/ 265324 w 2839212"/>
              <a:gd name="connsiteY1" fmla="*/ 0 h 1591914"/>
              <a:gd name="connsiteX2" fmla="*/ 2573888 w 2839212"/>
              <a:gd name="connsiteY2" fmla="*/ 0 h 1591914"/>
              <a:gd name="connsiteX3" fmla="*/ 2839212 w 2839212"/>
              <a:gd name="connsiteY3" fmla="*/ 265324 h 1591914"/>
              <a:gd name="connsiteX4" fmla="*/ 2839212 w 2839212"/>
              <a:gd name="connsiteY4" fmla="*/ 1326590 h 1591914"/>
              <a:gd name="connsiteX5" fmla="*/ 2573888 w 2839212"/>
              <a:gd name="connsiteY5" fmla="*/ 1591914 h 1591914"/>
              <a:gd name="connsiteX6" fmla="*/ 265324 w 2839212"/>
              <a:gd name="connsiteY6" fmla="*/ 1591914 h 1591914"/>
              <a:gd name="connsiteX7" fmla="*/ 0 w 2839212"/>
              <a:gd name="connsiteY7" fmla="*/ 1326590 h 1591914"/>
              <a:gd name="connsiteX8" fmla="*/ 0 w 2839212"/>
              <a:gd name="connsiteY8" fmla="*/ 265324 h 159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9212" h="1591914">
                <a:moveTo>
                  <a:pt x="0" y="265324"/>
                </a:moveTo>
                <a:cubicBezTo>
                  <a:pt x="0" y="118790"/>
                  <a:pt x="118790" y="0"/>
                  <a:pt x="265324" y="0"/>
                </a:cubicBezTo>
                <a:lnTo>
                  <a:pt x="2573888" y="0"/>
                </a:lnTo>
                <a:cubicBezTo>
                  <a:pt x="2720422" y="0"/>
                  <a:pt x="2839212" y="118790"/>
                  <a:pt x="2839212" y="265324"/>
                </a:cubicBezTo>
                <a:lnTo>
                  <a:pt x="2839212" y="1326590"/>
                </a:lnTo>
                <a:cubicBezTo>
                  <a:pt x="2839212" y="1473124"/>
                  <a:pt x="2720422" y="1591914"/>
                  <a:pt x="2573888" y="1591914"/>
                </a:cubicBezTo>
                <a:lnTo>
                  <a:pt x="265324" y="1591914"/>
                </a:lnTo>
                <a:cubicBezTo>
                  <a:pt x="118790" y="1591914"/>
                  <a:pt x="0" y="1473124"/>
                  <a:pt x="0" y="1326590"/>
                </a:cubicBezTo>
                <a:lnTo>
                  <a:pt x="0" y="265324"/>
                </a:lnTo>
                <a:close/>
              </a:path>
            </a:pathLst>
          </a:cu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5361" tIns="201536" rIns="325361" bIns="201536" numCol="1" spcCol="1270" anchor="ctr" anchorCtr="0">
            <a:noAutofit/>
          </a:bodyPr>
          <a:lstStyle/>
          <a:p>
            <a:pPr lvl="0" algn="ctr" defTabSz="2889250" rtl="0">
              <a:lnSpc>
                <a:spcPct val="90000"/>
              </a:lnSpc>
              <a:spcBef>
                <a:spcPct val="0"/>
              </a:spcBef>
              <a:spcAft>
                <a:spcPct val="35000"/>
              </a:spcAft>
            </a:pPr>
            <a:r>
              <a:rPr lang="en-US" sz="6500" kern="1200" dirty="0">
                <a:solidFill>
                  <a:schemeClr val="bg1"/>
                </a:solidFill>
              </a:rPr>
              <a:t>AAA</a:t>
            </a:r>
          </a:p>
        </p:txBody>
      </p:sp>
      <p:sp>
        <p:nvSpPr>
          <p:cNvPr id="7" name="Freeform 6"/>
          <p:cNvSpPr/>
          <p:nvPr/>
        </p:nvSpPr>
        <p:spPr>
          <a:xfrm>
            <a:off x="3394351" y="1102389"/>
            <a:ext cx="4802976" cy="1014984"/>
          </a:xfrm>
          <a:custGeom>
            <a:avLst/>
            <a:gdLst>
              <a:gd name="connsiteX0" fmla="*/ 212259 w 1273531"/>
              <a:gd name="connsiteY0" fmla="*/ 0 h 5047488"/>
              <a:gd name="connsiteX1" fmla="*/ 1061272 w 1273531"/>
              <a:gd name="connsiteY1" fmla="*/ 0 h 5047488"/>
              <a:gd name="connsiteX2" fmla="*/ 1273531 w 1273531"/>
              <a:gd name="connsiteY2" fmla="*/ 212259 h 5047488"/>
              <a:gd name="connsiteX3" fmla="*/ 1273531 w 1273531"/>
              <a:gd name="connsiteY3" fmla="*/ 5047488 h 5047488"/>
              <a:gd name="connsiteX4" fmla="*/ 1273531 w 1273531"/>
              <a:gd name="connsiteY4" fmla="*/ 5047488 h 5047488"/>
              <a:gd name="connsiteX5" fmla="*/ 0 w 1273531"/>
              <a:gd name="connsiteY5" fmla="*/ 5047488 h 5047488"/>
              <a:gd name="connsiteX6" fmla="*/ 0 w 1273531"/>
              <a:gd name="connsiteY6" fmla="*/ 5047488 h 5047488"/>
              <a:gd name="connsiteX7" fmla="*/ 0 w 1273531"/>
              <a:gd name="connsiteY7" fmla="*/ 212259 h 5047488"/>
              <a:gd name="connsiteX8" fmla="*/ 212259 w 1273531"/>
              <a:gd name="connsiteY8" fmla="*/ 0 h 504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3531" h="5047488">
                <a:moveTo>
                  <a:pt x="1273531" y="841265"/>
                </a:moveTo>
                <a:lnTo>
                  <a:pt x="1273531" y="4206223"/>
                </a:lnTo>
                <a:cubicBezTo>
                  <a:pt x="1273531" y="4670838"/>
                  <a:pt x="1249553" y="5047486"/>
                  <a:pt x="1219976" y="5047486"/>
                </a:cubicBezTo>
                <a:lnTo>
                  <a:pt x="0" y="5047486"/>
                </a:lnTo>
                <a:lnTo>
                  <a:pt x="0" y="5047486"/>
                </a:lnTo>
                <a:lnTo>
                  <a:pt x="0" y="2"/>
                </a:lnTo>
                <a:lnTo>
                  <a:pt x="0" y="2"/>
                </a:lnTo>
                <a:lnTo>
                  <a:pt x="1219976" y="2"/>
                </a:lnTo>
                <a:cubicBezTo>
                  <a:pt x="1249553" y="2"/>
                  <a:pt x="1273531" y="376650"/>
                  <a:pt x="1273531" y="841265"/>
                </a:cubicBezTo>
                <a:close/>
              </a:path>
            </a:pathLst>
          </a:custGeom>
          <a:solidFill>
            <a:schemeClr val="tx1"/>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1921" tIns="123129" rIns="184089" bIns="123130" numCol="1" spcCol="1270" anchor="ctr" anchorCtr="0">
            <a:noAutofit/>
          </a:bodyPr>
          <a:lstStyle/>
          <a:p>
            <a:pPr marL="0" lvl="1" algn="l" defTabSz="1422400" rtl="0">
              <a:lnSpc>
                <a:spcPct val="90000"/>
              </a:lnSpc>
              <a:spcBef>
                <a:spcPct val="0"/>
              </a:spcBef>
              <a:spcAft>
                <a:spcPct val="15000"/>
              </a:spcAft>
            </a:pPr>
            <a:r>
              <a:rPr lang="en-US" sz="3200" kern="1200" dirty="0">
                <a:solidFill>
                  <a:schemeClr val="bg1"/>
                </a:solidFill>
              </a:rPr>
              <a:t>Most basic level of accessibility</a:t>
            </a:r>
          </a:p>
        </p:txBody>
      </p:sp>
      <p:sp>
        <p:nvSpPr>
          <p:cNvPr id="20" name="Freeform 19"/>
          <p:cNvSpPr/>
          <p:nvPr/>
        </p:nvSpPr>
        <p:spPr>
          <a:xfrm>
            <a:off x="3426625" y="2443479"/>
            <a:ext cx="4770702" cy="1014984"/>
          </a:xfrm>
          <a:custGeom>
            <a:avLst/>
            <a:gdLst>
              <a:gd name="connsiteX0" fmla="*/ 212259 w 1273531"/>
              <a:gd name="connsiteY0" fmla="*/ 0 h 5047488"/>
              <a:gd name="connsiteX1" fmla="*/ 1061272 w 1273531"/>
              <a:gd name="connsiteY1" fmla="*/ 0 h 5047488"/>
              <a:gd name="connsiteX2" fmla="*/ 1273531 w 1273531"/>
              <a:gd name="connsiteY2" fmla="*/ 212259 h 5047488"/>
              <a:gd name="connsiteX3" fmla="*/ 1273531 w 1273531"/>
              <a:gd name="connsiteY3" fmla="*/ 5047488 h 5047488"/>
              <a:gd name="connsiteX4" fmla="*/ 1273531 w 1273531"/>
              <a:gd name="connsiteY4" fmla="*/ 5047488 h 5047488"/>
              <a:gd name="connsiteX5" fmla="*/ 0 w 1273531"/>
              <a:gd name="connsiteY5" fmla="*/ 5047488 h 5047488"/>
              <a:gd name="connsiteX6" fmla="*/ 0 w 1273531"/>
              <a:gd name="connsiteY6" fmla="*/ 5047488 h 5047488"/>
              <a:gd name="connsiteX7" fmla="*/ 0 w 1273531"/>
              <a:gd name="connsiteY7" fmla="*/ 212259 h 5047488"/>
              <a:gd name="connsiteX8" fmla="*/ 212259 w 1273531"/>
              <a:gd name="connsiteY8" fmla="*/ 0 h 504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3531" h="5047488">
                <a:moveTo>
                  <a:pt x="1273531" y="841265"/>
                </a:moveTo>
                <a:lnTo>
                  <a:pt x="1273531" y="4206223"/>
                </a:lnTo>
                <a:cubicBezTo>
                  <a:pt x="1273531" y="4670838"/>
                  <a:pt x="1249553" y="5047486"/>
                  <a:pt x="1219976" y="5047486"/>
                </a:cubicBezTo>
                <a:lnTo>
                  <a:pt x="0" y="5047486"/>
                </a:lnTo>
                <a:lnTo>
                  <a:pt x="0" y="5047486"/>
                </a:lnTo>
                <a:lnTo>
                  <a:pt x="0" y="2"/>
                </a:lnTo>
                <a:lnTo>
                  <a:pt x="0" y="2"/>
                </a:lnTo>
                <a:lnTo>
                  <a:pt x="1219976" y="2"/>
                </a:lnTo>
                <a:cubicBezTo>
                  <a:pt x="1249553" y="2"/>
                  <a:pt x="1273531" y="376650"/>
                  <a:pt x="1273531" y="841265"/>
                </a:cubicBezTo>
                <a:close/>
              </a:path>
            </a:pathLst>
          </a:custGeom>
          <a:solidFill>
            <a:schemeClr val="tx1"/>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1921" tIns="123129" rIns="184089" bIns="123130" numCol="1" spcCol="1270" anchor="ctr" anchorCtr="0">
            <a:noAutofit/>
          </a:bodyPr>
          <a:lstStyle/>
          <a:p>
            <a:pPr marL="0" lvl="1" algn="l" defTabSz="1422400" rtl="0">
              <a:lnSpc>
                <a:spcPct val="90000"/>
              </a:lnSpc>
              <a:spcBef>
                <a:spcPct val="0"/>
              </a:spcBef>
              <a:spcAft>
                <a:spcPct val="15000"/>
              </a:spcAft>
            </a:pPr>
            <a:r>
              <a:rPr lang="en-US" sz="3200" kern="1200" dirty="0">
                <a:solidFill>
                  <a:schemeClr val="bg1"/>
                </a:solidFill>
              </a:rPr>
              <a:t>U.S. based standard for new and updated postings</a:t>
            </a:r>
          </a:p>
        </p:txBody>
      </p:sp>
      <p:sp>
        <p:nvSpPr>
          <p:cNvPr id="31" name="Freeform 30"/>
          <p:cNvSpPr/>
          <p:nvPr/>
        </p:nvSpPr>
        <p:spPr>
          <a:xfrm>
            <a:off x="3426625" y="3700454"/>
            <a:ext cx="4770702" cy="1011653"/>
          </a:xfrm>
          <a:custGeom>
            <a:avLst/>
            <a:gdLst>
              <a:gd name="connsiteX0" fmla="*/ 212259 w 1273531"/>
              <a:gd name="connsiteY0" fmla="*/ 0 h 5047488"/>
              <a:gd name="connsiteX1" fmla="*/ 1061272 w 1273531"/>
              <a:gd name="connsiteY1" fmla="*/ 0 h 5047488"/>
              <a:gd name="connsiteX2" fmla="*/ 1273531 w 1273531"/>
              <a:gd name="connsiteY2" fmla="*/ 212259 h 5047488"/>
              <a:gd name="connsiteX3" fmla="*/ 1273531 w 1273531"/>
              <a:gd name="connsiteY3" fmla="*/ 5047488 h 5047488"/>
              <a:gd name="connsiteX4" fmla="*/ 1273531 w 1273531"/>
              <a:gd name="connsiteY4" fmla="*/ 5047488 h 5047488"/>
              <a:gd name="connsiteX5" fmla="*/ 0 w 1273531"/>
              <a:gd name="connsiteY5" fmla="*/ 5047488 h 5047488"/>
              <a:gd name="connsiteX6" fmla="*/ 0 w 1273531"/>
              <a:gd name="connsiteY6" fmla="*/ 5047488 h 5047488"/>
              <a:gd name="connsiteX7" fmla="*/ 0 w 1273531"/>
              <a:gd name="connsiteY7" fmla="*/ 212259 h 5047488"/>
              <a:gd name="connsiteX8" fmla="*/ 212259 w 1273531"/>
              <a:gd name="connsiteY8" fmla="*/ 0 h 504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3531" h="5047488">
                <a:moveTo>
                  <a:pt x="1273531" y="841265"/>
                </a:moveTo>
                <a:lnTo>
                  <a:pt x="1273531" y="4206223"/>
                </a:lnTo>
                <a:cubicBezTo>
                  <a:pt x="1273531" y="4670838"/>
                  <a:pt x="1249553" y="5047486"/>
                  <a:pt x="1219976" y="5047486"/>
                </a:cubicBezTo>
                <a:lnTo>
                  <a:pt x="0" y="5047486"/>
                </a:lnTo>
                <a:lnTo>
                  <a:pt x="0" y="5047486"/>
                </a:lnTo>
                <a:lnTo>
                  <a:pt x="0" y="2"/>
                </a:lnTo>
                <a:lnTo>
                  <a:pt x="0" y="2"/>
                </a:lnTo>
                <a:lnTo>
                  <a:pt x="1219976" y="2"/>
                </a:lnTo>
                <a:cubicBezTo>
                  <a:pt x="1249553" y="2"/>
                  <a:pt x="1273531" y="376650"/>
                  <a:pt x="1273531" y="841265"/>
                </a:cubicBezTo>
                <a:close/>
              </a:path>
            </a:pathLst>
          </a:custGeom>
          <a:solidFill>
            <a:schemeClr val="tx1"/>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1921" tIns="123129" rIns="184089" bIns="123130" numCol="1" spcCol="1270" anchor="ctr" anchorCtr="0">
            <a:noAutofit/>
          </a:bodyPr>
          <a:lstStyle/>
          <a:p>
            <a:pPr marL="0" lvl="1" algn="l" defTabSz="1422400" rtl="0">
              <a:lnSpc>
                <a:spcPct val="90000"/>
              </a:lnSpc>
              <a:spcBef>
                <a:spcPct val="0"/>
              </a:spcBef>
              <a:spcAft>
                <a:spcPct val="15000"/>
              </a:spcAft>
            </a:pPr>
            <a:r>
              <a:rPr lang="en-US" sz="3200" kern="1200" dirty="0">
                <a:solidFill>
                  <a:schemeClr val="bg1"/>
                </a:solidFill>
              </a:rPr>
              <a:t>Strictest standards</a:t>
            </a:r>
          </a:p>
        </p:txBody>
      </p:sp>
    </p:spTree>
    <p:custDataLst>
      <p:tags r:id="rId1"/>
    </p:custDataLst>
    <p:extLst>
      <p:ext uri="{BB962C8B-B14F-4D97-AF65-F5344CB8AC3E}">
        <p14:creationId xmlns:p14="http://schemas.microsoft.com/office/powerpoint/2010/main" val="381939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43E6C"/>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0" y="0"/>
            <a:ext cx="3770616" cy="1200150"/>
          </a:xfrm>
        </p:spPr>
        <p:txBody>
          <a:bodyPr anchor="ctr">
            <a:normAutofit/>
          </a:bodyPr>
          <a:lstStyle/>
          <a:p>
            <a:r>
              <a:rPr lang="en-US" sz="2800" b="1" dirty="0">
                <a:solidFill>
                  <a:schemeClr val="bg1"/>
                </a:solidFill>
                <a:latin typeface="Arial" panose="020B0604020202020204" pitchFamily="34" charset="0"/>
                <a:ea typeface="Tahoma" panose="020B0604030504040204" pitchFamily="34" charset="0"/>
                <a:cs typeface="Arial" panose="020B0604020202020204" pitchFamily="34" charset="0"/>
              </a:rPr>
              <a:t>Accessibility Principles In Action</a:t>
            </a:r>
          </a:p>
        </p:txBody>
      </p:sp>
      <p:pic>
        <p:nvPicPr>
          <p:cNvPr id="8" name="Picture Placeholder 7" descr="Computer keyboard showing a button labeled, &quot;Accessible&quot;"/>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l="6145" t="-106" r="33059" b="106"/>
          <a:stretch/>
        </p:blipFill>
        <p:spPr>
          <a:xfrm>
            <a:off x="3579813" y="0"/>
            <a:ext cx="5564187" cy="5143500"/>
          </a:xfrm>
        </p:spPr>
      </p:pic>
      <p:sp>
        <p:nvSpPr>
          <p:cNvPr id="12" name="Freeform 11"/>
          <p:cNvSpPr/>
          <p:nvPr/>
        </p:nvSpPr>
        <p:spPr>
          <a:xfrm>
            <a:off x="917122" y="1442230"/>
            <a:ext cx="1745567" cy="647595"/>
          </a:xfrm>
          <a:custGeom>
            <a:avLst/>
            <a:gdLst>
              <a:gd name="connsiteX0" fmla="*/ 0 w 2949177"/>
              <a:gd name="connsiteY0" fmla="*/ 107935 h 647595"/>
              <a:gd name="connsiteX1" fmla="*/ 107935 w 2949177"/>
              <a:gd name="connsiteY1" fmla="*/ 0 h 647595"/>
              <a:gd name="connsiteX2" fmla="*/ 2841242 w 2949177"/>
              <a:gd name="connsiteY2" fmla="*/ 0 h 647595"/>
              <a:gd name="connsiteX3" fmla="*/ 2949177 w 2949177"/>
              <a:gd name="connsiteY3" fmla="*/ 107935 h 647595"/>
              <a:gd name="connsiteX4" fmla="*/ 2949177 w 2949177"/>
              <a:gd name="connsiteY4" fmla="*/ 539660 h 647595"/>
              <a:gd name="connsiteX5" fmla="*/ 2841242 w 2949177"/>
              <a:gd name="connsiteY5" fmla="*/ 647595 h 647595"/>
              <a:gd name="connsiteX6" fmla="*/ 107935 w 2949177"/>
              <a:gd name="connsiteY6" fmla="*/ 647595 h 647595"/>
              <a:gd name="connsiteX7" fmla="*/ 0 w 2949177"/>
              <a:gd name="connsiteY7" fmla="*/ 539660 h 647595"/>
              <a:gd name="connsiteX8" fmla="*/ 0 w 2949177"/>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9177" h="647595">
                <a:moveTo>
                  <a:pt x="0" y="107935"/>
                </a:moveTo>
                <a:cubicBezTo>
                  <a:pt x="0" y="48324"/>
                  <a:pt x="48324" y="0"/>
                  <a:pt x="107935" y="0"/>
                </a:cubicBezTo>
                <a:lnTo>
                  <a:pt x="2841242" y="0"/>
                </a:lnTo>
                <a:cubicBezTo>
                  <a:pt x="2900853" y="0"/>
                  <a:pt x="2949177" y="48324"/>
                  <a:pt x="2949177" y="107935"/>
                </a:cubicBezTo>
                <a:lnTo>
                  <a:pt x="2949177" y="539660"/>
                </a:lnTo>
                <a:cubicBezTo>
                  <a:pt x="2949177" y="599271"/>
                  <a:pt x="2900853" y="647595"/>
                  <a:pt x="2841242" y="647595"/>
                </a:cubicBezTo>
                <a:lnTo>
                  <a:pt x="107935" y="647595"/>
                </a:lnTo>
                <a:cubicBezTo>
                  <a:pt x="48324" y="647595"/>
                  <a:pt x="0" y="599271"/>
                  <a:pt x="0" y="539660"/>
                </a:cubicBezTo>
                <a:lnTo>
                  <a:pt x="0" y="107935"/>
                </a:lnTo>
                <a:close/>
              </a:path>
            </a:pathLst>
          </a:custGeom>
          <a:solidFill>
            <a:srgbClr val="0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lvl="0" algn="l" defTabSz="1200150" rtl="0">
              <a:lnSpc>
                <a:spcPct val="90000"/>
              </a:lnSpc>
              <a:spcBef>
                <a:spcPct val="0"/>
              </a:spcBef>
              <a:spcAft>
                <a:spcPct val="35000"/>
              </a:spcAft>
            </a:pPr>
            <a:r>
              <a:rPr lang="en-US" sz="2400" kern="1200" dirty="0">
                <a:solidFill>
                  <a:schemeClr val="bg1"/>
                </a:solidFill>
                <a:hlinkClick r:id="rId5"/>
              </a:rPr>
              <a:t>Contrast</a:t>
            </a:r>
            <a:endParaRPr lang="en-US" sz="2400" kern="1200" dirty="0">
              <a:solidFill>
                <a:schemeClr val="bg1"/>
              </a:solidFill>
            </a:endParaRPr>
          </a:p>
        </p:txBody>
      </p:sp>
      <p:sp>
        <p:nvSpPr>
          <p:cNvPr id="13" name="Freeform 12"/>
          <p:cNvSpPr/>
          <p:nvPr/>
        </p:nvSpPr>
        <p:spPr>
          <a:xfrm>
            <a:off x="917122" y="2163999"/>
            <a:ext cx="1745567" cy="647595"/>
          </a:xfrm>
          <a:custGeom>
            <a:avLst/>
            <a:gdLst>
              <a:gd name="connsiteX0" fmla="*/ 0 w 2949177"/>
              <a:gd name="connsiteY0" fmla="*/ 107935 h 647595"/>
              <a:gd name="connsiteX1" fmla="*/ 107935 w 2949177"/>
              <a:gd name="connsiteY1" fmla="*/ 0 h 647595"/>
              <a:gd name="connsiteX2" fmla="*/ 2841242 w 2949177"/>
              <a:gd name="connsiteY2" fmla="*/ 0 h 647595"/>
              <a:gd name="connsiteX3" fmla="*/ 2949177 w 2949177"/>
              <a:gd name="connsiteY3" fmla="*/ 107935 h 647595"/>
              <a:gd name="connsiteX4" fmla="*/ 2949177 w 2949177"/>
              <a:gd name="connsiteY4" fmla="*/ 539660 h 647595"/>
              <a:gd name="connsiteX5" fmla="*/ 2841242 w 2949177"/>
              <a:gd name="connsiteY5" fmla="*/ 647595 h 647595"/>
              <a:gd name="connsiteX6" fmla="*/ 107935 w 2949177"/>
              <a:gd name="connsiteY6" fmla="*/ 647595 h 647595"/>
              <a:gd name="connsiteX7" fmla="*/ 0 w 2949177"/>
              <a:gd name="connsiteY7" fmla="*/ 539660 h 647595"/>
              <a:gd name="connsiteX8" fmla="*/ 0 w 2949177"/>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9177" h="647595">
                <a:moveTo>
                  <a:pt x="0" y="107935"/>
                </a:moveTo>
                <a:cubicBezTo>
                  <a:pt x="0" y="48324"/>
                  <a:pt x="48324" y="0"/>
                  <a:pt x="107935" y="0"/>
                </a:cubicBezTo>
                <a:lnTo>
                  <a:pt x="2841242" y="0"/>
                </a:lnTo>
                <a:cubicBezTo>
                  <a:pt x="2900853" y="0"/>
                  <a:pt x="2949177" y="48324"/>
                  <a:pt x="2949177" y="107935"/>
                </a:cubicBezTo>
                <a:lnTo>
                  <a:pt x="2949177" y="539660"/>
                </a:lnTo>
                <a:cubicBezTo>
                  <a:pt x="2949177" y="599271"/>
                  <a:pt x="2900853" y="647595"/>
                  <a:pt x="2841242" y="647595"/>
                </a:cubicBezTo>
                <a:lnTo>
                  <a:pt x="107935" y="647595"/>
                </a:lnTo>
                <a:cubicBezTo>
                  <a:pt x="48324" y="647595"/>
                  <a:pt x="0" y="599271"/>
                  <a:pt x="0" y="539660"/>
                </a:cubicBezTo>
                <a:lnTo>
                  <a:pt x="0" y="10793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lvl="0" algn="l" defTabSz="1200150" rtl="0">
              <a:lnSpc>
                <a:spcPct val="90000"/>
              </a:lnSpc>
              <a:spcBef>
                <a:spcPct val="0"/>
              </a:spcBef>
              <a:spcAft>
                <a:spcPct val="35000"/>
              </a:spcAft>
            </a:pPr>
            <a:r>
              <a:rPr lang="en-US" sz="2400" kern="1200" dirty="0">
                <a:solidFill>
                  <a:schemeClr val="bg1"/>
                </a:solidFill>
              </a:rPr>
              <a:t>Consistency</a:t>
            </a:r>
          </a:p>
        </p:txBody>
      </p:sp>
      <p:sp>
        <p:nvSpPr>
          <p:cNvPr id="14" name="Freeform 13"/>
          <p:cNvSpPr/>
          <p:nvPr/>
        </p:nvSpPr>
        <p:spPr>
          <a:xfrm>
            <a:off x="917122" y="2885768"/>
            <a:ext cx="1745567" cy="647595"/>
          </a:xfrm>
          <a:custGeom>
            <a:avLst/>
            <a:gdLst>
              <a:gd name="connsiteX0" fmla="*/ 0 w 2949177"/>
              <a:gd name="connsiteY0" fmla="*/ 107935 h 647595"/>
              <a:gd name="connsiteX1" fmla="*/ 107935 w 2949177"/>
              <a:gd name="connsiteY1" fmla="*/ 0 h 647595"/>
              <a:gd name="connsiteX2" fmla="*/ 2841242 w 2949177"/>
              <a:gd name="connsiteY2" fmla="*/ 0 h 647595"/>
              <a:gd name="connsiteX3" fmla="*/ 2949177 w 2949177"/>
              <a:gd name="connsiteY3" fmla="*/ 107935 h 647595"/>
              <a:gd name="connsiteX4" fmla="*/ 2949177 w 2949177"/>
              <a:gd name="connsiteY4" fmla="*/ 539660 h 647595"/>
              <a:gd name="connsiteX5" fmla="*/ 2841242 w 2949177"/>
              <a:gd name="connsiteY5" fmla="*/ 647595 h 647595"/>
              <a:gd name="connsiteX6" fmla="*/ 107935 w 2949177"/>
              <a:gd name="connsiteY6" fmla="*/ 647595 h 647595"/>
              <a:gd name="connsiteX7" fmla="*/ 0 w 2949177"/>
              <a:gd name="connsiteY7" fmla="*/ 539660 h 647595"/>
              <a:gd name="connsiteX8" fmla="*/ 0 w 2949177"/>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9177" h="647595">
                <a:moveTo>
                  <a:pt x="0" y="107935"/>
                </a:moveTo>
                <a:cubicBezTo>
                  <a:pt x="0" y="48324"/>
                  <a:pt x="48324" y="0"/>
                  <a:pt x="107935" y="0"/>
                </a:cubicBezTo>
                <a:lnTo>
                  <a:pt x="2841242" y="0"/>
                </a:lnTo>
                <a:cubicBezTo>
                  <a:pt x="2900853" y="0"/>
                  <a:pt x="2949177" y="48324"/>
                  <a:pt x="2949177" y="107935"/>
                </a:cubicBezTo>
                <a:lnTo>
                  <a:pt x="2949177" y="539660"/>
                </a:lnTo>
                <a:cubicBezTo>
                  <a:pt x="2949177" y="599271"/>
                  <a:pt x="2900853" y="647595"/>
                  <a:pt x="2841242" y="647595"/>
                </a:cubicBezTo>
                <a:lnTo>
                  <a:pt x="107935" y="647595"/>
                </a:lnTo>
                <a:cubicBezTo>
                  <a:pt x="48324" y="647595"/>
                  <a:pt x="0" y="599271"/>
                  <a:pt x="0" y="539660"/>
                </a:cubicBezTo>
                <a:lnTo>
                  <a:pt x="0" y="10793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lvl="0" algn="l" defTabSz="1200150" rtl="0">
              <a:lnSpc>
                <a:spcPct val="90000"/>
              </a:lnSpc>
              <a:spcBef>
                <a:spcPct val="0"/>
              </a:spcBef>
              <a:spcAft>
                <a:spcPct val="35000"/>
              </a:spcAft>
            </a:pPr>
            <a:r>
              <a:rPr lang="en-US" sz="2400" kern="1200" dirty="0">
                <a:solidFill>
                  <a:schemeClr val="bg1"/>
                </a:solidFill>
              </a:rPr>
              <a:t>Images</a:t>
            </a:r>
          </a:p>
        </p:txBody>
      </p:sp>
      <p:sp>
        <p:nvSpPr>
          <p:cNvPr id="15" name="Freeform 14"/>
          <p:cNvSpPr/>
          <p:nvPr/>
        </p:nvSpPr>
        <p:spPr>
          <a:xfrm>
            <a:off x="917122" y="3607538"/>
            <a:ext cx="1745567" cy="647595"/>
          </a:xfrm>
          <a:custGeom>
            <a:avLst/>
            <a:gdLst>
              <a:gd name="connsiteX0" fmla="*/ 0 w 2949177"/>
              <a:gd name="connsiteY0" fmla="*/ 107935 h 647595"/>
              <a:gd name="connsiteX1" fmla="*/ 107935 w 2949177"/>
              <a:gd name="connsiteY1" fmla="*/ 0 h 647595"/>
              <a:gd name="connsiteX2" fmla="*/ 2841242 w 2949177"/>
              <a:gd name="connsiteY2" fmla="*/ 0 h 647595"/>
              <a:gd name="connsiteX3" fmla="*/ 2949177 w 2949177"/>
              <a:gd name="connsiteY3" fmla="*/ 107935 h 647595"/>
              <a:gd name="connsiteX4" fmla="*/ 2949177 w 2949177"/>
              <a:gd name="connsiteY4" fmla="*/ 539660 h 647595"/>
              <a:gd name="connsiteX5" fmla="*/ 2841242 w 2949177"/>
              <a:gd name="connsiteY5" fmla="*/ 647595 h 647595"/>
              <a:gd name="connsiteX6" fmla="*/ 107935 w 2949177"/>
              <a:gd name="connsiteY6" fmla="*/ 647595 h 647595"/>
              <a:gd name="connsiteX7" fmla="*/ 0 w 2949177"/>
              <a:gd name="connsiteY7" fmla="*/ 539660 h 647595"/>
              <a:gd name="connsiteX8" fmla="*/ 0 w 2949177"/>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9177" h="647595">
                <a:moveTo>
                  <a:pt x="0" y="107935"/>
                </a:moveTo>
                <a:cubicBezTo>
                  <a:pt x="0" y="48324"/>
                  <a:pt x="48324" y="0"/>
                  <a:pt x="107935" y="0"/>
                </a:cubicBezTo>
                <a:lnTo>
                  <a:pt x="2841242" y="0"/>
                </a:lnTo>
                <a:cubicBezTo>
                  <a:pt x="2900853" y="0"/>
                  <a:pt x="2949177" y="48324"/>
                  <a:pt x="2949177" y="107935"/>
                </a:cubicBezTo>
                <a:lnTo>
                  <a:pt x="2949177" y="539660"/>
                </a:lnTo>
                <a:cubicBezTo>
                  <a:pt x="2949177" y="599271"/>
                  <a:pt x="2900853" y="647595"/>
                  <a:pt x="2841242" y="647595"/>
                </a:cubicBezTo>
                <a:lnTo>
                  <a:pt x="107935" y="647595"/>
                </a:lnTo>
                <a:cubicBezTo>
                  <a:pt x="48324" y="647595"/>
                  <a:pt x="0" y="599271"/>
                  <a:pt x="0" y="539660"/>
                </a:cubicBezTo>
                <a:lnTo>
                  <a:pt x="0" y="10793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lvl="0" algn="l" defTabSz="1200150" rtl="0">
              <a:lnSpc>
                <a:spcPct val="90000"/>
              </a:lnSpc>
              <a:spcBef>
                <a:spcPct val="0"/>
              </a:spcBef>
              <a:spcAft>
                <a:spcPct val="35000"/>
              </a:spcAft>
            </a:pPr>
            <a:r>
              <a:rPr lang="en-US" sz="2400" kern="1200" dirty="0">
                <a:solidFill>
                  <a:schemeClr val="bg1"/>
                </a:solidFill>
              </a:rPr>
              <a:t>Motion</a:t>
            </a:r>
          </a:p>
        </p:txBody>
      </p:sp>
    </p:spTree>
    <p:custDataLst>
      <p:tags r:id="rId1"/>
    </p:custDataLst>
    <p:extLst>
      <p:ext uri="{BB962C8B-B14F-4D97-AF65-F5344CB8AC3E}">
        <p14:creationId xmlns:p14="http://schemas.microsoft.com/office/powerpoint/2010/main" val="79546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94172"/>
          </a:xfrm>
          <a:gradFill flip="none" rotWithShape="1">
            <a:gsLst>
              <a:gs pos="48000">
                <a:srgbClr val="020202"/>
              </a:gs>
              <a:gs pos="0">
                <a:schemeClr val="tx1">
                  <a:alpha val="85000"/>
                  <a:lumMod val="98000"/>
                  <a:lumOff val="2000"/>
                </a:schemeClr>
              </a:gs>
              <a:gs pos="100000">
                <a:schemeClr val="tx1">
                  <a:alpha val="0"/>
                </a:schemeClr>
              </a:gs>
            </a:gsLst>
            <a:lin ang="5400000" scaled="1"/>
            <a:tileRect/>
          </a:gradFill>
        </p:spPr>
        <p:txBody>
          <a:bodyPr>
            <a:normAutofit/>
          </a:bodyPr>
          <a:lstStyle/>
          <a:p>
            <a:r>
              <a:rPr lang="en-US" sz="3000" b="1" dirty="0">
                <a:solidFill>
                  <a:schemeClr val="bg1"/>
                </a:solidFill>
                <a:latin typeface="Arial" panose="020B0604020202020204" pitchFamily="34" charset="0"/>
                <a:cs typeface="Arial" panose="020B0604020202020204" pitchFamily="34" charset="0"/>
              </a:rPr>
              <a:t>Adding Alt Text</a:t>
            </a:r>
          </a:p>
        </p:txBody>
      </p:sp>
      <p:sp>
        <p:nvSpPr>
          <p:cNvPr id="4" name="Oval 3" descr="Circle used to help in demonstration of adding alt text"/>
          <p:cNvSpPr/>
          <p:nvPr/>
        </p:nvSpPr>
        <p:spPr>
          <a:xfrm>
            <a:off x="1290617" y="946521"/>
            <a:ext cx="4087906" cy="40879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lt Text pane">
            <a:extLst>
              <a:ext uri="{FF2B5EF4-FFF2-40B4-BE49-F238E27FC236}">
                <a16:creationId xmlns:a16="http://schemas.microsoft.com/office/drawing/2014/main" id="{B0F8B10F-3432-783E-7770-824E55EDFD28}"/>
              </a:ext>
            </a:extLst>
          </p:cNvPr>
          <p:cNvPicPr>
            <a:picLocks noChangeAspect="1"/>
          </p:cNvPicPr>
          <p:nvPr/>
        </p:nvPicPr>
        <p:blipFill rotWithShape="1">
          <a:blip r:embed="rId4"/>
          <a:srcRect l="81081" t="21126" b="7968"/>
          <a:stretch/>
        </p:blipFill>
        <p:spPr>
          <a:xfrm>
            <a:off x="6703016" y="1"/>
            <a:ext cx="2440983" cy="5143500"/>
          </a:xfrm>
          <a:prstGeom prst="rect">
            <a:avLst/>
          </a:prstGeom>
        </p:spPr>
      </p:pic>
    </p:spTree>
    <p:custDataLst>
      <p:tags r:id="rId1"/>
    </p:custDataLst>
    <p:extLst>
      <p:ext uri="{BB962C8B-B14F-4D97-AF65-F5344CB8AC3E}">
        <p14:creationId xmlns:p14="http://schemas.microsoft.com/office/powerpoint/2010/main" val="347613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94172"/>
          </a:xfrm>
          <a:gradFill>
            <a:gsLst>
              <a:gs pos="48000">
                <a:srgbClr val="020202"/>
              </a:gs>
              <a:gs pos="0">
                <a:schemeClr val="tx1">
                  <a:alpha val="85000"/>
                  <a:lumMod val="98000"/>
                  <a:lumOff val="2000"/>
                </a:schemeClr>
              </a:gs>
              <a:gs pos="100000">
                <a:schemeClr val="tx1">
                  <a:alpha val="0"/>
                </a:schemeClr>
              </a:gs>
            </a:gsLst>
            <a:lin ang="5400000" scaled="1"/>
          </a:gradFill>
        </p:spPr>
        <p:txBody>
          <a:bodyPr>
            <a:normAutofit/>
          </a:bodyPr>
          <a:lstStyle/>
          <a:p>
            <a:r>
              <a:rPr lang="en-US" sz="3000" b="1" dirty="0">
                <a:solidFill>
                  <a:schemeClr val="bg1"/>
                </a:solidFill>
                <a:latin typeface="Arial" panose="020B0604020202020204" pitchFamily="34" charset="0"/>
                <a:cs typeface="Arial" panose="020B0604020202020204" pitchFamily="34" charset="0"/>
              </a:rPr>
              <a:t>Using the Accessibility Checker</a:t>
            </a:r>
          </a:p>
        </p:txBody>
      </p:sp>
      <p:pic>
        <p:nvPicPr>
          <p:cNvPr id="2" name="Picture 1" descr="Screenshot of Review Ribbon">
            <a:extLst>
              <a:ext uri="{FF2B5EF4-FFF2-40B4-BE49-F238E27FC236}">
                <a16:creationId xmlns:a16="http://schemas.microsoft.com/office/drawing/2014/main" id="{26F9DB81-9ECD-1E1C-27D3-CBDF496EAEAF}"/>
              </a:ext>
            </a:extLst>
          </p:cNvPr>
          <p:cNvPicPr>
            <a:picLocks noChangeAspect="1"/>
          </p:cNvPicPr>
          <p:nvPr/>
        </p:nvPicPr>
        <p:blipFill rotWithShape="1">
          <a:blip r:embed="rId4"/>
          <a:srcRect b="79317"/>
          <a:stretch/>
        </p:blipFill>
        <p:spPr>
          <a:xfrm>
            <a:off x="0" y="1162781"/>
            <a:ext cx="9144000" cy="1063270"/>
          </a:xfrm>
          <a:prstGeom prst="rect">
            <a:avLst/>
          </a:prstGeom>
          <a:ln w="19050">
            <a:solidFill>
              <a:schemeClr val="tx1"/>
            </a:solidFill>
          </a:ln>
        </p:spPr>
      </p:pic>
      <p:sp>
        <p:nvSpPr>
          <p:cNvPr id="5" name="Rectangle 4" descr="Rectangle highlighting Check Accessibility button"/>
          <p:cNvSpPr/>
          <p:nvPr/>
        </p:nvSpPr>
        <p:spPr>
          <a:xfrm>
            <a:off x="813505" y="1563158"/>
            <a:ext cx="619880" cy="5498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Pull-down menu showing options for checking accessibility; options are Check Accessibility, Alt Text, Reading Order Pane, Options: Accessibility, Accessibility Help">
            <a:extLst>
              <a:ext uri="{FF2B5EF4-FFF2-40B4-BE49-F238E27FC236}">
                <a16:creationId xmlns:a16="http://schemas.microsoft.com/office/drawing/2014/main" id="{BA8BCF0E-FFCC-1B24-7CB2-489E9890EB67}"/>
              </a:ext>
            </a:extLst>
          </p:cNvPr>
          <p:cNvPicPr>
            <a:picLocks noChangeAspect="1"/>
          </p:cNvPicPr>
          <p:nvPr/>
        </p:nvPicPr>
        <p:blipFill rotWithShape="1">
          <a:blip r:embed="rId5"/>
          <a:srcRect l="9579" t="18676" r="77840" b="63503"/>
          <a:stretch/>
        </p:blipFill>
        <p:spPr>
          <a:xfrm>
            <a:off x="813505" y="2149344"/>
            <a:ext cx="1150375" cy="916183"/>
          </a:xfrm>
          <a:prstGeom prst="rect">
            <a:avLst/>
          </a:prstGeom>
        </p:spPr>
      </p:pic>
      <p:pic>
        <p:nvPicPr>
          <p:cNvPr id="7" name="Picture 6" descr="Screenshot of Accessibility Checker pane showing Errors, Warnings, and Tips">
            <a:extLst>
              <a:ext uri="{FF2B5EF4-FFF2-40B4-BE49-F238E27FC236}">
                <a16:creationId xmlns:a16="http://schemas.microsoft.com/office/drawing/2014/main" id="{C7F6BBC9-40C0-4259-9427-AB19AC3744AE}"/>
              </a:ext>
            </a:extLst>
          </p:cNvPr>
          <p:cNvPicPr>
            <a:picLocks noChangeAspect="1"/>
          </p:cNvPicPr>
          <p:nvPr/>
        </p:nvPicPr>
        <p:blipFill rotWithShape="1">
          <a:blip r:embed="rId6"/>
          <a:srcRect l="81077" t="21319" b="8082"/>
          <a:stretch/>
        </p:blipFill>
        <p:spPr>
          <a:xfrm>
            <a:off x="3540337" y="815545"/>
            <a:ext cx="2063326" cy="4327955"/>
          </a:xfrm>
          <a:prstGeom prst="rect">
            <a:avLst/>
          </a:prstGeom>
          <a:ln w="19050">
            <a:solidFill>
              <a:schemeClr val="tx1"/>
            </a:solidFill>
          </a:ln>
        </p:spPr>
      </p:pic>
    </p:spTree>
    <p:custDataLst>
      <p:tags r:id="rId1"/>
    </p:custDataLst>
    <p:extLst>
      <p:ext uri="{BB962C8B-B14F-4D97-AF65-F5344CB8AC3E}">
        <p14:creationId xmlns:p14="http://schemas.microsoft.com/office/powerpoint/2010/main" val="60545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xit" presetSubtype="0" fill="hold" nodeType="with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43E6C"/>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7886700" cy="994172"/>
          </a:xfrm>
        </p:spPr>
        <p:txBody>
          <a:bodyPr>
            <a:normAutofit/>
          </a:bodyPr>
          <a:lstStyle/>
          <a:p>
            <a:r>
              <a:rPr lang="en-US" sz="3000" b="1" dirty="0">
                <a:solidFill>
                  <a:schemeClr val="bg1"/>
                </a:solidFill>
                <a:latin typeface="Arial" panose="020B0604020202020204" pitchFamily="34" charset="0"/>
                <a:cs typeface="Arial" panose="020B0604020202020204" pitchFamily="34" charset="0"/>
              </a:rPr>
              <a:t>Closed Captions</a:t>
            </a:r>
          </a:p>
        </p:txBody>
      </p:sp>
      <p:pic>
        <p:nvPicPr>
          <p:cNvPr id="2" name="Picture 1" descr="Video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458" y="1074557"/>
            <a:ext cx="3227960" cy="3227960"/>
          </a:xfrm>
          <a:prstGeom prst="rect">
            <a:avLst/>
          </a:prstGeom>
        </p:spPr>
      </p:pic>
      <p:pic>
        <p:nvPicPr>
          <p:cNvPr id="4" name="Picture 3" descr="Audio ic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0042" y="1075116"/>
            <a:ext cx="3230500" cy="3230500"/>
          </a:xfrm>
          <a:prstGeom prst="rect">
            <a:avLst/>
          </a:prstGeom>
        </p:spPr>
      </p:pic>
    </p:spTree>
    <p:custDataLst>
      <p:tags r:id="rId1"/>
    </p:custDataLst>
    <p:extLst>
      <p:ext uri="{BB962C8B-B14F-4D97-AF65-F5344CB8AC3E}">
        <p14:creationId xmlns:p14="http://schemas.microsoft.com/office/powerpoint/2010/main" val="19074361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9">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FC000"/>
      </a:hlink>
      <a:folHlink>
        <a:srgbClr val="BED3E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2993</TotalTime>
  <Words>3248</Words>
  <Application>Microsoft Office PowerPoint</Application>
  <PresentationFormat>On-screen Show (16:9)</PresentationFormat>
  <Paragraphs>236</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Courier New</vt:lpstr>
      <vt:lpstr>Wingdings</vt:lpstr>
      <vt:lpstr>Office Theme</vt:lpstr>
      <vt:lpstr>CenSARA 260 – Accessibility for PowerPoint Presentations</vt:lpstr>
      <vt:lpstr>Easy to Use by Those With:</vt:lpstr>
      <vt:lpstr>A Bit of History on Section 508</vt:lpstr>
      <vt:lpstr>WCAG?</vt:lpstr>
      <vt:lpstr>Levels of WCAG</vt:lpstr>
      <vt:lpstr>Accessibility Principles In Action</vt:lpstr>
      <vt:lpstr>Adding Alt Text</vt:lpstr>
      <vt:lpstr>Using the Accessibility Checker</vt:lpstr>
      <vt:lpstr>Closed Captions</vt:lpstr>
      <vt:lpstr>Audio Control</vt:lpstr>
      <vt:lpstr>Information and Relationships</vt:lpstr>
      <vt:lpstr>Selection Pane</vt:lpstr>
      <vt:lpstr>Sensory Characteristics</vt:lpstr>
      <vt:lpstr>Use of Color</vt:lpstr>
      <vt:lpstr>Use of Color</vt:lpstr>
      <vt:lpstr>Using the Notes Pane and Notes Page</vt:lpstr>
      <vt:lpstr>Animation and Accessibility</vt:lpstr>
      <vt:lpstr>CenSARA 260 – Accessibility for PowerPoint Presentations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Rodriguez</dc:creator>
  <cp:lastModifiedBy>Anna Rodriguez</cp:lastModifiedBy>
  <cp:revision>358</cp:revision>
  <dcterms:created xsi:type="dcterms:W3CDTF">2019-03-11T04:20:11Z</dcterms:created>
  <dcterms:modified xsi:type="dcterms:W3CDTF">2023-03-23T01:56:07Z</dcterms:modified>
</cp:coreProperties>
</file>