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37" r:id="rId1"/>
    <p:sldMasterId id="2147485291" r:id="rId2"/>
  </p:sldMasterIdLst>
  <p:notesMasterIdLst>
    <p:notesMasterId r:id="rId78"/>
  </p:notesMasterIdLst>
  <p:handoutMasterIdLst>
    <p:handoutMasterId r:id="rId79"/>
  </p:handoutMasterIdLst>
  <p:sldIdLst>
    <p:sldId id="730" r:id="rId3"/>
    <p:sldId id="731" r:id="rId4"/>
    <p:sldId id="423" r:id="rId5"/>
    <p:sldId id="425" r:id="rId6"/>
    <p:sldId id="729" r:id="rId7"/>
    <p:sldId id="427" r:id="rId8"/>
    <p:sldId id="429" r:id="rId9"/>
    <p:sldId id="516" r:id="rId10"/>
    <p:sldId id="430" r:id="rId11"/>
    <p:sldId id="256" r:id="rId12"/>
    <p:sldId id="280" r:id="rId13"/>
    <p:sldId id="264" r:id="rId14"/>
    <p:sldId id="265" r:id="rId15"/>
    <p:sldId id="266" r:id="rId16"/>
    <p:sldId id="267" r:id="rId17"/>
    <p:sldId id="276" r:id="rId18"/>
    <p:sldId id="263" r:id="rId19"/>
    <p:sldId id="268" r:id="rId20"/>
    <p:sldId id="269" r:id="rId21"/>
    <p:sldId id="270" r:id="rId22"/>
    <p:sldId id="271" r:id="rId23"/>
    <p:sldId id="272" r:id="rId24"/>
    <p:sldId id="273" r:id="rId25"/>
    <p:sldId id="274" r:id="rId26"/>
    <p:sldId id="275" r:id="rId27"/>
    <p:sldId id="756" r:id="rId28"/>
    <p:sldId id="277" r:id="rId29"/>
    <p:sldId id="278" r:id="rId30"/>
    <p:sldId id="748" r:id="rId31"/>
    <p:sldId id="749" r:id="rId32"/>
    <p:sldId id="622" r:id="rId33"/>
    <p:sldId id="762" r:id="rId34"/>
    <p:sldId id="294" r:id="rId35"/>
    <p:sldId id="284" r:id="rId36"/>
    <p:sldId id="763" r:id="rId37"/>
    <p:sldId id="289" r:id="rId38"/>
    <p:sldId id="764" r:id="rId39"/>
    <p:sldId id="765" r:id="rId40"/>
    <p:sldId id="279" r:id="rId41"/>
    <p:sldId id="766" r:id="rId42"/>
    <p:sldId id="767" r:id="rId43"/>
    <p:sldId id="281" r:id="rId44"/>
    <p:sldId id="768" r:id="rId45"/>
    <p:sldId id="282" r:id="rId46"/>
    <p:sldId id="590" r:id="rId47"/>
    <p:sldId id="583" r:id="rId48"/>
    <p:sldId id="257" r:id="rId49"/>
    <p:sldId id="584" r:id="rId50"/>
    <p:sldId id="775" r:id="rId51"/>
    <p:sldId id="769" r:id="rId52"/>
    <p:sldId id="770" r:id="rId53"/>
    <p:sldId id="578" r:id="rId54"/>
    <p:sldId id="581" r:id="rId55"/>
    <p:sldId id="582" r:id="rId56"/>
    <p:sldId id="771" r:id="rId57"/>
    <p:sldId id="772" r:id="rId58"/>
    <p:sldId id="261" r:id="rId59"/>
    <p:sldId id="262" r:id="rId60"/>
    <p:sldId id="287" r:id="rId61"/>
    <p:sldId id="288" r:id="rId62"/>
    <p:sldId id="291" r:id="rId63"/>
    <p:sldId id="290" r:id="rId64"/>
    <p:sldId id="774" r:id="rId65"/>
    <p:sldId id="285" r:id="rId66"/>
    <p:sldId id="592" r:id="rId67"/>
    <p:sldId id="711" r:id="rId68"/>
    <p:sldId id="712" r:id="rId69"/>
    <p:sldId id="713" r:id="rId70"/>
    <p:sldId id="714" r:id="rId71"/>
    <p:sldId id="715" r:id="rId72"/>
    <p:sldId id="745" r:id="rId73"/>
    <p:sldId id="746" r:id="rId74"/>
    <p:sldId id="742" r:id="rId75"/>
    <p:sldId id="747" r:id="rId76"/>
    <p:sldId id="716" r:id="rId7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5" autoAdjust="0"/>
    <p:restoredTop sz="88942" autoAdjust="0"/>
  </p:normalViewPr>
  <p:slideViewPr>
    <p:cSldViewPr>
      <p:cViewPr varScale="1">
        <p:scale>
          <a:sx n="101" d="100"/>
          <a:sy n="101" d="100"/>
        </p:scale>
        <p:origin x="1512" y="114"/>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1338"/>
    </p:cViewPr>
  </p:sorterViewPr>
  <p:notesViewPr>
    <p:cSldViewPr>
      <p:cViewPr>
        <p:scale>
          <a:sx n="200" d="100"/>
          <a:sy n="200" d="100"/>
        </p:scale>
        <p:origin x="240" y="-382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atin typeface="Calibri" panose="020F0502020204030204"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wrap="square" lIns="94229" tIns="47114" rIns="94229" bIns="47114" numCol="1" anchor="t" anchorCtr="0" compatLnSpc="1">
            <a:prstTxWarp prst="textNoShape">
              <a:avLst/>
            </a:prstTxWarp>
          </a:bodyPr>
          <a:lstStyle>
            <a:lvl1pPr algn="r">
              <a:defRPr sz="1200">
                <a:cs typeface="+mn-cs"/>
              </a:defRPr>
            </a:lvl1pPr>
          </a:lstStyle>
          <a:p>
            <a:pPr>
              <a:defRPr/>
            </a:pPr>
            <a:fld id="{01C016D9-4C7C-614C-BB00-096E9301606F}" type="datetimeFigureOut">
              <a:rPr lang="en-US"/>
              <a:pPr>
                <a:defRPr/>
              </a:pPr>
              <a:t>5/3/2023</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atin typeface="Calibri" panose="020F0502020204030204"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wrap="square" lIns="94229" tIns="47114" rIns="94229" bIns="47114" numCol="1" anchor="b" anchorCtr="0" compatLnSpc="1">
            <a:prstTxWarp prst="textNoShape">
              <a:avLst/>
            </a:prstTxWarp>
          </a:bodyPr>
          <a:lstStyle>
            <a:lvl1pPr algn="r">
              <a:defRPr sz="1200">
                <a:cs typeface="+mn-cs"/>
              </a:defRPr>
            </a:lvl1pPr>
          </a:lstStyle>
          <a:p>
            <a:pPr>
              <a:defRPr/>
            </a:pPr>
            <a:fld id="{086D6C40-B6E8-4244-AEBA-6D78427FF3DE}" type="slidenum">
              <a:rPr lang="en-US"/>
              <a:pPr>
                <a:defRPr/>
              </a:pPr>
              <a:t>‹#›</a:t>
            </a:fld>
            <a:endParaRPr lang="en-US"/>
          </a:p>
        </p:txBody>
      </p:sp>
    </p:spTree>
    <p:extLst>
      <p:ext uri="{BB962C8B-B14F-4D97-AF65-F5344CB8AC3E}">
        <p14:creationId xmlns:p14="http://schemas.microsoft.com/office/powerpoint/2010/main" val="3829087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fontAlgn="auto" hangingPunct="1">
              <a:spcBef>
                <a:spcPts val="0"/>
              </a:spcBef>
              <a:spcAft>
                <a:spcPts val="0"/>
              </a:spcAft>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fontAlgn="auto" hangingPunct="1">
              <a:spcBef>
                <a:spcPts val="0"/>
              </a:spcBef>
              <a:spcAft>
                <a:spcPts val="0"/>
              </a:spcAft>
              <a:defRPr sz="1200">
                <a:latin typeface="Arial"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fontAlgn="auto" hangingPunct="1">
              <a:spcBef>
                <a:spcPts val="0"/>
              </a:spcBef>
              <a:spcAft>
                <a:spcPts val="0"/>
              </a:spcAft>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cs typeface="+mn-cs"/>
              </a:defRPr>
            </a:lvl1pPr>
          </a:lstStyle>
          <a:p>
            <a:pPr>
              <a:defRPr/>
            </a:pPr>
            <a:fld id="{8BB06DCD-F77E-D54A-B032-F6AE0D55126D}" type="slidenum">
              <a:rPr lang="en-US"/>
              <a:pPr>
                <a:defRPr/>
              </a:pPr>
              <a:t>‹#›</a:t>
            </a:fld>
            <a:endParaRPr lang="en-US"/>
          </a:p>
        </p:txBody>
      </p:sp>
    </p:spTree>
    <p:extLst>
      <p:ext uri="{BB962C8B-B14F-4D97-AF65-F5344CB8AC3E}">
        <p14:creationId xmlns:p14="http://schemas.microsoft.com/office/powerpoint/2010/main" val="32081646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ＭＳ Ｐゴシック" charset="0"/>
              </a:rPr>
              <a:t>Rev date 10.18.16  by Lisa Brown  </a:t>
            </a:r>
          </a:p>
          <a:p>
            <a:pPr>
              <a:defRPr/>
            </a:pPr>
            <a:endParaRPr lang="en-US" dirty="0">
              <a:ea typeface="ＭＳ Ｐゴシック" charset="0"/>
            </a:endParaRPr>
          </a:p>
          <a:p>
            <a:pPr>
              <a:defRPr/>
            </a:pPr>
            <a:endParaRPr lang="en-US" dirty="0">
              <a:ea typeface="ＭＳ Ｐゴシック" charset="0"/>
            </a:endParaRPr>
          </a:p>
          <a:p>
            <a:pPr>
              <a:defRPr/>
            </a:pPr>
            <a:r>
              <a:rPr lang="en-US" dirty="0">
                <a:ea typeface="ＭＳ Ｐゴシック" charset="0"/>
              </a:rPr>
              <a:t>Handouts the first day: PowerPoint, ECHO print out for the local area</a:t>
            </a:r>
          </a:p>
          <a:p>
            <a:pPr>
              <a:defRPr/>
            </a:pPr>
            <a:r>
              <a:rPr lang="en-US" dirty="0">
                <a:ea typeface="ＭＳ Ｐゴシック" charset="0"/>
              </a:rPr>
              <a:t>Possible examples of the EPA compliance assistance, inspector sector notebook</a:t>
            </a:r>
          </a:p>
          <a:p>
            <a:pPr>
              <a:defRPr/>
            </a:pPr>
            <a:r>
              <a:rPr lang="en-US" dirty="0">
                <a:ea typeface="ＭＳ Ｐゴシック" charset="0"/>
              </a:rPr>
              <a:t>Titles are Calibri; slide text is Arial; bullets and all text are white (some are blue?); background design suppressed</a:t>
            </a:r>
          </a:p>
          <a:p>
            <a:pPr>
              <a:defRPr/>
            </a:pPr>
            <a:endParaRPr lang="en-US" strike="sngStrike" dirty="0">
              <a:ea typeface="ＭＳ Ｐゴシック" charset="0"/>
            </a:endParaRPr>
          </a:p>
          <a:p>
            <a:pPr>
              <a:defRPr/>
            </a:pPr>
            <a:r>
              <a:rPr lang="en-US" dirty="0">
                <a:ea typeface="ＭＳ Ｐゴシック" charset="0"/>
              </a:rPr>
              <a:t>Need flipchart</a:t>
            </a:r>
          </a:p>
          <a:p>
            <a:pPr>
              <a:defRPr/>
            </a:pPr>
            <a:endParaRPr lang="en-US" dirty="0">
              <a:ea typeface="ＭＳ Ｐゴシック" charset="0"/>
            </a:endParaRPr>
          </a:p>
          <a:p>
            <a:pPr>
              <a:defRPr/>
            </a:pPr>
            <a:r>
              <a:rPr lang="en-US" dirty="0">
                <a:ea typeface="ＭＳ Ｐゴシック" charset="0"/>
              </a:rPr>
              <a:t>List of materials for practical exercise is separate</a:t>
            </a:r>
          </a:p>
          <a:p>
            <a:pPr>
              <a:defRPr/>
            </a:pPr>
            <a:endParaRPr lang="en-US" strike="sngStrike" dirty="0">
              <a:ea typeface="ＭＳ Ｐゴシック" charset="0"/>
            </a:endParaRPr>
          </a:p>
          <a:p>
            <a:pPr>
              <a:defRPr/>
            </a:pPr>
            <a:endParaRPr lang="en-US" dirty="0">
              <a:ea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D8CA525D-069F-1644-9FAD-BCBE94120BA9}" type="slidenum">
              <a:rPr lang="en-US" sz="1200">
                <a:latin typeface="Arial" charset="0"/>
              </a:rPr>
              <a:pPr/>
              <a:t>1</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fontAlgn="auto">
              <a:spcBef>
                <a:spcPts val="0"/>
              </a:spcBef>
              <a:spcAft>
                <a:spcPts val="0"/>
              </a:spcAft>
              <a:defRPr/>
            </a:pPr>
            <a:fld id="{CF16A58A-1AE0-4465-90D2-0376F5092297}" type="slidenum">
              <a:rPr lang="en-US">
                <a:solidFill>
                  <a:prstClr val="black"/>
                </a:solidFill>
                <a:latin typeface="Calibri"/>
                <a:ea typeface="+mn-ea"/>
              </a:rPr>
              <a:pPr defTabSz="942289" fontAlgn="auto">
                <a:spcBef>
                  <a:spcPts val="0"/>
                </a:spcBef>
                <a:spcAft>
                  <a:spcPts val="0"/>
                </a:spcAft>
                <a:defRPr/>
              </a:pPr>
              <a:t>10</a:t>
            </a:fld>
            <a:endParaRPr lang="en-US" dirty="0">
              <a:solidFill>
                <a:prstClr val="black"/>
              </a:solidFill>
              <a:latin typeface="Calibri"/>
              <a:ea typeface="+mn-ea"/>
            </a:endParaRPr>
          </a:p>
        </p:txBody>
      </p:sp>
    </p:spTree>
    <p:extLst>
      <p:ext uri="{BB962C8B-B14F-4D97-AF65-F5344CB8AC3E}">
        <p14:creationId xmlns:p14="http://schemas.microsoft.com/office/powerpoint/2010/main" val="3445011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11</a:t>
            </a:fld>
            <a:endParaRPr lang="en-US"/>
          </a:p>
        </p:txBody>
      </p:sp>
    </p:spTree>
    <p:extLst>
      <p:ext uri="{BB962C8B-B14F-4D97-AF65-F5344CB8AC3E}">
        <p14:creationId xmlns:p14="http://schemas.microsoft.com/office/powerpoint/2010/main" val="408930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12</a:t>
            </a:fld>
            <a:endParaRPr lang="en-US"/>
          </a:p>
        </p:txBody>
      </p:sp>
    </p:spTree>
    <p:extLst>
      <p:ext uri="{BB962C8B-B14F-4D97-AF65-F5344CB8AC3E}">
        <p14:creationId xmlns:p14="http://schemas.microsoft.com/office/powerpoint/2010/main" val="699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13</a:t>
            </a:fld>
            <a:endParaRPr lang="en-US"/>
          </a:p>
        </p:txBody>
      </p:sp>
    </p:spTree>
    <p:extLst>
      <p:ext uri="{BB962C8B-B14F-4D97-AF65-F5344CB8AC3E}">
        <p14:creationId xmlns:p14="http://schemas.microsoft.com/office/powerpoint/2010/main" val="204822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14</a:t>
            </a:fld>
            <a:endParaRPr lang="en-US"/>
          </a:p>
        </p:txBody>
      </p:sp>
    </p:spTree>
    <p:extLst>
      <p:ext uri="{BB962C8B-B14F-4D97-AF65-F5344CB8AC3E}">
        <p14:creationId xmlns:p14="http://schemas.microsoft.com/office/powerpoint/2010/main" val="261782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15</a:t>
            </a:fld>
            <a:endParaRPr lang="en-US"/>
          </a:p>
        </p:txBody>
      </p:sp>
    </p:spTree>
    <p:extLst>
      <p:ext uri="{BB962C8B-B14F-4D97-AF65-F5344CB8AC3E}">
        <p14:creationId xmlns:p14="http://schemas.microsoft.com/office/powerpoint/2010/main" val="406232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16</a:t>
            </a:fld>
            <a:endParaRPr lang="en-US"/>
          </a:p>
        </p:txBody>
      </p:sp>
    </p:spTree>
    <p:extLst>
      <p:ext uri="{BB962C8B-B14F-4D97-AF65-F5344CB8AC3E}">
        <p14:creationId xmlns:p14="http://schemas.microsoft.com/office/powerpoint/2010/main" val="295909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17</a:t>
            </a:fld>
            <a:endParaRPr lang="en-US"/>
          </a:p>
        </p:txBody>
      </p:sp>
    </p:spTree>
    <p:extLst>
      <p:ext uri="{BB962C8B-B14F-4D97-AF65-F5344CB8AC3E}">
        <p14:creationId xmlns:p14="http://schemas.microsoft.com/office/powerpoint/2010/main" val="294887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18</a:t>
            </a:fld>
            <a:endParaRPr lang="en-US"/>
          </a:p>
        </p:txBody>
      </p:sp>
    </p:spTree>
    <p:extLst>
      <p:ext uri="{BB962C8B-B14F-4D97-AF65-F5344CB8AC3E}">
        <p14:creationId xmlns:p14="http://schemas.microsoft.com/office/powerpoint/2010/main" val="66510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19</a:t>
            </a:fld>
            <a:endParaRPr lang="en-US"/>
          </a:p>
        </p:txBody>
      </p:sp>
    </p:spTree>
    <p:extLst>
      <p:ext uri="{BB962C8B-B14F-4D97-AF65-F5344CB8AC3E}">
        <p14:creationId xmlns:p14="http://schemas.microsoft.com/office/powerpoint/2010/main" val="224655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Introduce yourselves</a:t>
            </a:r>
          </a:p>
          <a:p>
            <a:endParaRPr lang="en-US">
              <a:ea typeface="ＭＳ Ｐゴシック"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2B0B58AA-155A-7E46-98F6-3A0A9BC559C1}" type="slidenum">
              <a:rPr lang="en-US" sz="1200">
                <a:latin typeface="Arial" charset="0"/>
              </a:rPr>
              <a:pPr/>
              <a:t>2</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20</a:t>
            </a:fld>
            <a:endParaRPr lang="en-US"/>
          </a:p>
        </p:txBody>
      </p:sp>
    </p:spTree>
    <p:extLst>
      <p:ext uri="{BB962C8B-B14F-4D97-AF65-F5344CB8AC3E}">
        <p14:creationId xmlns:p14="http://schemas.microsoft.com/office/powerpoint/2010/main" val="158485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21</a:t>
            </a:fld>
            <a:endParaRPr lang="en-US"/>
          </a:p>
        </p:txBody>
      </p:sp>
    </p:spTree>
    <p:extLst>
      <p:ext uri="{BB962C8B-B14F-4D97-AF65-F5344CB8AC3E}">
        <p14:creationId xmlns:p14="http://schemas.microsoft.com/office/powerpoint/2010/main" val="36159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22</a:t>
            </a:fld>
            <a:endParaRPr lang="en-US"/>
          </a:p>
        </p:txBody>
      </p:sp>
    </p:spTree>
    <p:extLst>
      <p:ext uri="{BB962C8B-B14F-4D97-AF65-F5344CB8AC3E}">
        <p14:creationId xmlns:p14="http://schemas.microsoft.com/office/powerpoint/2010/main" val="2336970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23</a:t>
            </a:fld>
            <a:endParaRPr lang="en-US"/>
          </a:p>
        </p:txBody>
      </p:sp>
    </p:spTree>
    <p:extLst>
      <p:ext uri="{BB962C8B-B14F-4D97-AF65-F5344CB8AC3E}">
        <p14:creationId xmlns:p14="http://schemas.microsoft.com/office/powerpoint/2010/main" val="252913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24</a:t>
            </a:fld>
            <a:endParaRPr lang="en-US"/>
          </a:p>
        </p:txBody>
      </p:sp>
    </p:spTree>
    <p:extLst>
      <p:ext uri="{BB962C8B-B14F-4D97-AF65-F5344CB8AC3E}">
        <p14:creationId xmlns:p14="http://schemas.microsoft.com/office/powerpoint/2010/main" val="244331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25</a:t>
            </a:fld>
            <a:endParaRPr lang="en-US"/>
          </a:p>
        </p:txBody>
      </p:sp>
    </p:spTree>
    <p:extLst>
      <p:ext uri="{BB962C8B-B14F-4D97-AF65-F5344CB8AC3E}">
        <p14:creationId xmlns:p14="http://schemas.microsoft.com/office/powerpoint/2010/main" val="3055082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26</a:t>
            </a:fld>
            <a:endParaRPr lang="en-US"/>
          </a:p>
        </p:txBody>
      </p:sp>
    </p:spTree>
    <p:extLst>
      <p:ext uri="{BB962C8B-B14F-4D97-AF65-F5344CB8AC3E}">
        <p14:creationId xmlns:p14="http://schemas.microsoft.com/office/powerpoint/2010/main" val="325377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27</a:t>
            </a:fld>
            <a:endParaRPr lang="en-US"/>
          </a:p>
        </p:txBody>
      </p:sp>
    </p:spTree>
    <p:extLst>
      <p:ext uri="{BB962C8B-B14F-4D97-AF65-F5344CB8AC3E}">
        <p14:creationId xmlns:p14="http://schemas.microsoft.com/office/powerpoint/2010/main" val="4190390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28</a:t>
            </a:fld>
            <a:endParaRPr lang="en-US"/>
          </a:p>
        </p:txBody>
      </p:sp>
    </p:spTree>
    <p:extLst>
      <p:ext uri="{BB962C8B-B14F-4D97-AF65-F5344CB8AC3E}">
        <p14:creationId xmlns:p14="http://schemas.microsoft.com/office/powerpoint/2010/main" val="251161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ChangeArrowheads="1" noTextEdit="1"/>
          </p:cNvSpPr>
          <p:nvPr>
            <p:ph type="sldImg"/>
          </p:nvPr>
        </p:nvSpPr>
        <p:spPr>
          <a:ln/>
        </p:spPr>
      </p:sp>
      <p:sp>
        <p:nvSpPr>
          <p:cNvPr id="168962" name="Notes Placeholder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a:ea typeface="ＭＳ Ｐゴシック" charset="0"/>
              </a:rPr>
              <a:t>Email:  back.tracy@epa.gov</a:t>
            </a:r>
          </a:p>
          <a:p>
            <a:r>
              <a:rPr lang="fr-FR" dirty="0">
                <a:ea typeface="ＭＳ Ｐゴシック" charset="0"/>
              </a:rPr>
              <a:t>Phone:  202-564-7076</a:t>
            </a:r>
            <a:endParaRPr lang="en-US" dirty="0">
              <a:ea typeface="ＭＳ Ｐゴシック" charset="0"/>
            </a:endParaRPr>
          </a:p>
        </p:txBody>
      </p:sp>
      <p:sp>
        <p:nvSpPr>
          <p:cNvPr id="168963" name="Slide Number Placeholder 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7B8F0803-6298-A44A-ABA1-9F9F88726D7F}" type="slidenum">
              <a:rPr lang="en-US" sz="1200">
                <a:latin typeface="Arial" charset="0"/>
              </a:rPr>
              <a:pPr/>
              <a:t>29</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48D5540F-BA03-6242-B167-9805F3CE040C}" type="slidenum">
              <a:rPr lang="en-US" sz="1200">
                <a:latin typeface="Arial" charset="0"/>
              </a:rPr>
              <a:pPr/>
              <a:t>3</a:t>
            </a:fld>
            <a:endParaRPr lang="en-US" sz="1200">
              <a:latin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0" y="4355210"/>
            <a:ext cx="7102475" cy="46648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tabLst>
                <a:tab pos="471145" algn="l"/>
                <a:tab pos="942289" algn="l"/>
                <a:tab pos="1413434" algn="l"/>
                <a:tab pos="1884578" algn="l"/>
                <a:tab pos="2355723" algn="l"/>
                <a:tab pos="2826868" algn="l"/>
                <a:tab pos="3298012" algn="l"/>
                <a:tab pos="3769157" algn="l"/>
                <a:tab pos="4240301" algn="l"/>
                <a:tab pos="4711446" algn="l"/>
                <a:tab pos="5182591" algn="l"/>
                <a:tab pos="5653735" algn="l"/>
                <a:tab pos="6124880" algn="l"/>
                <a:tab pos="6596024" algn="l"/>
              </a:tabLst>
            </a:pPr>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ChangeArrowheads="1" noTextEdit="1"/>
          </p:cNvSpPr>
          <p:nvPr>
            <p:ph type="sldImg"/>
          </p:nvPr>
        </p:nvSpPr>
        <p:spPr>
          <a:ln/>
        </p:spPr>
      </p:sp>
      <p:sp>
        <p:nvSpPr>
          <p:cNvPr id="171010" name="Notes Placeholder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New slide</a:t>
            </a:r>
          </a:p>
        </p:txBody>
      </p:sp>
      <p:sp>
        <p:nvSpPr>
          <p:cNvPr id="171011" name="Slide Number Placeholder 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1E78BCE1-B1A4-044D-BF0A-D0A270E56269}" type="slidenum">
              <a:rPr lang="en-US" sz="1200">
                <a:latin typeface="Arial" charset="0"/>
              </a:rPr>
              <a:pPr/>
              <a:t>30</a:t>
            </a:fld>
            <a:endParaRPr lang="en-US"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ChangeArrowheads="1" noTextEdit="1"/>
          </p:cNvSpPr>
          <p:nvPr>
            <p:ph type="sldImg"/>
          </p:nvPr>
        </p:nvSpPr>
        <p:spPr>
          <a:ln/>
        </p:spPr>
      </p:sp>
      <p:sp>
        <p:nvSpPr>
          <p:cNvPr id="1730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1730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58D76058-1A73-2847-A404-12F2CA404AC7}" type="slidenum">
              <a:rPr lang="en-US" sz="1200">
                <a:latin typeface="Arial" charset="0"/>
              </a:rPr>
              <a:pPr/>
              <a:t>31</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EPA &amp; Region 6 States National AIR Inspector / Enforcement Officer Training Workshop</a:t>
            </a:r>
          </a:p>
        </p:txBody>
      </p:sp>
      <p:sp>
        <p:nvSpPr>
          <p:cNvPr id="4" name="Slide Number Placeholder 3"/>
          <p:cNvSpPr>
            <a:spLocks noGrp="1"/>
          </p:cNvSpPr>
          <p:nvPr>
            <p:ph type="sldNum" sz="quarter" idx="5"/>
          </p:nvPr>
        </p:nvSpPr>
        <p:spPr/>
        <p:txBody>
          <a:bodyPr/>
          <a:lstStyle/>
          <a:p>
            <a:fld id="{EAC67D5D-59C3-4153-B4CD-4A209FB1C82E}" type="slidenum">
              <a:rPr lang="en-US" smtClean="0"/>
              <a:pPr/>
              <a:t>32</a:t>
            </a:fld>
            <a:endParaRPr lang="en-US"/>
          </a:p>
        </p:txBody>
      </p:sp>
    </p:spTree>
    <p:extLst>
      <p:ext uri="{BB962C8B-B14F-4D97-AF65-F5344CB8AC3E}">
        <p14:creationId xmlns:p14="http://schemas.microsoft.com/office/powerpoint/2010/main" val="3098169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33</a:t>
            </a:fld>
            <a:endParaRPr lang="en-US"/>
          </a:p>
        </p:txBody>
      </p:sp>
    </p:spTree>
    <p:extLst>
      <p:ext uri="{BB962C8B-B14F-4D97-AF65-F5344CB8AC3E}">
        <p14:creationId xmlns:p14="http://schemas.microsoft.com/office/powerpoint/2010/main" val="642052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34</a:t>
            </a:fld>
            <a:endParaRPr lang="en-US"/>
          </a:p>
        </p:txBody>
      </p:sp>
    </p:spTree>
    <p:extLst>
      <p:ext uri="{BB962C8B-B14F-4D97-AF65-F5344CB8AC3E}">
        <p14:creationId xmlns:p14="http://schemas.microsoft.com/office/powerpoint/2010/main" val="4282656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35</a:t>
            </a:fld>
            <a:endParaRPr lang="en-US"/>
          </a:p>
        </p:txBody>
      </p:sp>
    </p:spTree>
    <p:extLst>
      <p:ext uri="{BB962C8B-B14F-4D97-AF65-F5344CB8AC3E}">
        <p14:creationId xmlns:p14="http://schemas.microsoft.com/office/powerpoint/2010/main" val="814150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36</a:t>
            </a:fld>
            <a:endParaRPr lang="en-US"/>
          </a:p>
        </p:txBody>
      </p:sp>
    </p:spTree>
    <p:extLst>
      <p:ext uri="{BB962C8B-B14F-4D97-AF65-F5344CB8AC3E}">
        <p14:creationId xmlns:p14="http://schemas.microsoft.com/office/powerpoint/2010/main" val="2300451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37</a:t>
            </a:fld>
            <a:endParaRPr lang="en-US"/>
          </a:p>
        </p:txBody>
      </p:sp>
    </p:spTree>
    <p:extLst>
      <p:ext uri="{BB962C8B-B14F-4D97-AF65-F5344CB8AC3E}">
        <p14:creationId xmlns:p14="http://schemas.microsoft.com/office/powerpoint/2010/main" val="1604155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38</a:t>
            </a:fld>
            <a:endParaRPr lang="en-US"/>
          </a:p>
        </p:txBody>
      </p:sp>
    </p:spTree>
    <p:extLst>
      <p:ext uri="{BB962C8B-B14F-4D97-AF65-F5344CB8AC3E}">
        <p14:creationId xmlns:p14="http://schemas.microsoft.com/office/powerpoint/2010/main" val="1473449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39</a:t>
            </a:fld>
            <a:endParaRPr lang="en-US"/>
          </a:p>
        </p:txBody>
      </p:sp>
    </p:spTree>
    <p:extLst>
      <p:ext uri="{BB962C8B-B14F-4D97-AF65-F5344CB8AC3E}">
        <p14:creationId xmlns:p14="http://schemas.microsoft.com/office/powerpoint/2010/main" val="184452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474F9B6F-A910-BF4E-96EA-5515097C5D99}" type="slidenum">
              <a:rPr lang="en-US" sz="1200">
                <a:latin typeface="Arial" charset="0"/>
              </a:rPr>
              <a:pPr/>
              <a:t>4</a:t>
            </a:fld>
            <a:endParaRPr lang="en-US" sz="1200">
              <a:latin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0" y="4355210"/>
            <a:ext cx="7102475" cy="46648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471145" algn="l"/>
                <a:tab pos="942289" algn="l"/>
                <a:tab pos="1413434" algn="l"/>
                <a:tab pos="1884578" algn="l"/>
                <a:tab pos="2355723" algn="l"/>
                <a:tab pos="2826868" algn="l"/>
                <a:tab pos="3298012" algn="l"/>
                <a:tab pos="3769157" algn="l"/>
                <a:tab pos="4240301" algn="l"/>
                <a:tab pos="4711446" algn="l"/>
                <a:tab pos="5182591" algn="l"/>
                <a:tab pos="5653735" algn="l"/>
                <a:tab pos="6124880" algn="l"/>
                <a:tab pos="6596024" algn="l"/>
              </a:tabLst>
            </a:pPr>
            <a:r>
              <a:rPr lang="en-US">
                <a:ea typeface="ＭＳ Ｐゴシック" charset="0"/>
              </a:rPr>
              <a:t>Deleted slide describing materials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40</a:t>
            </a:fld>
            <a:endParaRPr lang="en-US"/>
          </a:p>
        </p:txBody>
      </p:sp>
    </p:spTree>
    <p:extLst>
      <p:ext uri="{BB962C8B-B14F-4D97-AF65-F5344CB8AC3E}">
        <p14:creationId xmlns:p14="http://schemas.microsoft.com/office/powerpoint/2010/main" val="1161065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41</a:t>
            </a:fld>
            <a:endParaRPr lang="en-US"/>
          </a:p>
        </p:txBody>
      </p:sp>
    </p:spTree>
    <p:extLst>
      <p:ext uri="{BB962C8B-B14F-4D97-AF65-F5344CB8AC3E}">
        <p14:creationId xmlns:p14="http://schemas.microsoft.com/office/powerpoint/2010/main" val="933585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42</a:t>
            </a:fld>
            <a:endParaRPr lang="en-US"/>
          </a:p>
        </p:txBody>
      </p:sp>
    </p:spTree>
    <p:extLst>
      <p:ext uri="{BB962C8B-B14F-4D97-AF65-F5344CB8AC3E}">
        <p14:creationId xmlns:p14="http://schemas.microsoft.com/office/powerpoint/2010/main" val="3031227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43</a:t>
            </a:fld>
            <a:endParaRPr lang="en-US"/>
          </a:p>
        </p:txBody>
      </p:sp>
    </p:spTree>
    <p:extLst>
      <p:ext uri="{BB962C8B-B14F-4D97-AF65-F5344CB8AC3E}">
        <p14:creationId xmlns:p14="http://schemas.microsoft.com/office/powerpoint/2010/main" val="2900013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44</a:t>
            </a:fld>
            <a:endParaRPr lang="en-US"/>
          </a:p>
        </p:txBody>
      </p:sp>
    </p:spTree>
    <p:extLst>
      <p:ext uri="{BB962C8B-B14F-4D97-AF65-F5344CB8AC3E}">
        <p14:creationId xmlns:p14="http://schemas.microsoft.com/office/powerpoint/2010/main" val="2941358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49AA479A-E817-9C4E-9E19-7F4D352E35BE}" type="slidenum">
              <a:rPr lang="en-US" sz="1200">
                <a:latin typeface="Arial" charset="0"/>
              </a:rPr>
              <a:pPr/>
              <a:t>45</a:t>
            </a:fld>
            <a:endParaRPr lang="en-US" sz="1200">
              <a:latin typeface="Arial" charset="0"/>
            </a:endParaRPr>
          </a:p>
        </p:txBody>
      </p:sp>
      <p:sp>
        <p:nvSpPr>
          <p:cNvPr id="148482" name="Rectangle 2"/>
          <p:cNvSpPr>
            <a:spLocks noGrp="1" noRot="1" noChangeAspect="1" noChangeArrowheads="1" noTextEdit="1"/>
          </p:cNvSpPr>
          <p:nvPr>
            <p:ph type="sldImg"/>
          </p:nvPr>
        </p:nvSpPr>
        <p:spPr>
          <a:xfrm>
            <a:off x="1204913" y="706438"/>
            <a:ext cx="4692650" cy="3519487"/>
          </a:xfrm>
          <a:ln/>
        </p:spPr>
      </p:sp>
      <p:sp>
        <p:nvSpPr>
          <p:cNvPr id="148483" name="Rectangle 3"/>
          <p:cNvSpPr>
            <a:spLocks noGrp="1" noChangeArrowheads="1"/>
          </p:cNvSpPr>
          <p:nvPr>
            <p:ph type="body" idx="1"/>
          </p:nvPr>
        </p:nvSpPr>
        <p:spPr>
          <a:xfrm>
            <a:off x="945354" y="4459526"/>
            <a:ext cx="5211770" cy="422318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ChangeArrowheads="1" noTextEdit="1"/>
          </p:cNvSpPr>
          <p:nvPr>
            <p:ph type="sldImg"/>
          </p:nvPr>
        </p:nvSpPr>
        <p:spPr>
          <a:ln/>
        </p:spPr>
      </p:sp>
      <p:sp>
        <p:nvSpPr>
          <p:cNvPr id="1239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endParaRPr>
          </a:p>
        </p:txBody>
      </p:sp>
      <p:sp>
        <p:nvSpPr>
          <p:cNvPr id="1239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630D38A7-D5A2-8E44-B40C-E800FC97ACED}" type="slidenum">
              <a:rPr lang="en-US" sz="1200">
                <a:latin typeface="Arial" charset="0"/>
              </a:rPr>
              <a:pPr/>
              <a:t>46</a:t>
            </a:fld>
            <a:endParaRPr lang="en-US" sz="120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47</a:t>
            </a:fld>
            <a:endParaRPr lang="en-US"/>
          </a:p>
        </p:txBody>
      </p:sp>
    </p:spTree>
    <p:extLst>
      <p:ext uri="{BB962C8B-B14F-4D97-AF65-F5344CB8AC3E}">
        <p14:creationId xmlns:p14="http://schemas.microsoft.com/office/powerpoint/2010/main" val="2608134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49</a:t>
            </a:fld>
            <a:endParaRPr lang="en-US"/>
          </a:p>
        </p:txBody>
      </p:sp>
    </p:spTree>
    <p:extLst>
      <p:ext uri="{BB962C8B-B14F-4D97-AF65-F5344CB8AC3E}">
        <p14:creationId xmlns:p14="http://schemas.microsoft.com/office/powerpoint/2010/main" val="330549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257855CA-B707-494D-AC92-A95ED23DD011}" type="slidenum">
              <a:rPr lang="en-US" sz="1200">
                <a:latin typeface="Arial" charset="0"/>
              </a:rPr>
              <a:pPr/>
              <a:t>5</a:t>
            </a:fld>
            <a:endParaRPr lang="en-US" sz="120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50</a:t>
            </a:fld>
            <a:endParaRPr lang="en-US"/>
          </a:p>
        </p:txBody>
      </p:sp>
    </p:spTree>
    <p:extLst>
      <p:ext uri="{BB962C8B-B14F-4D97-AF65-F5344CB8AC3E}">
        <p14:creationId xmlns:p14="http://schemas.microsoft.com/office/powerpoint/2010/main" val="1913786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51</a:t>
            </a:fld>
            <a:endParaRPr lang="en-US"/>
          </a:p>
        </p:txBody>
      </p:sp>
    </p:spTree>
    <p:extLst>
      <p:ext uri="{BB962C8B-B14F-4D97-AF65-F5344CB8AC3E}">
        <p14:creationId xmlns:p14="http://schemas.microsoft.com/office/powerpoint/2010/main" val="2143427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47F833F5-FE3F-6948-81A9-59752BD3BC50}" type="slidenum">
              <a:rPr lang="en-US" sz="1200">
                <a:latin typeface="Arial" charset="0"/>
              </a:rPr>
              <a:pPr/>
              <a:t>52</a:t>
            </a:fld>
            <a:endParaRPr lang="en-US" sz="1200">
              <a:latin typeface="Arial" charset="0"/>
            </a:endParaRPr>
          </a:p>
        </p:txBody>
      </p:sp>
      <p:sp>
        <p:nvSpPr>
          <p:cNvPr id="130050" name="Rectangle 2"/>
          <p:cNvSpPr>
            <a:spLocks noGrp="1" noRot="1" noChangeAspect="1" noChangeArrowheads="1" noTextEdit="1"/>
          </p:cNvSpPr>
          <p:nvPr>
            <p:ph type="sldImg"/>
          </p:nvPr>
        </p:nvSpPr>
        <p:spPr>
          <a:xfrm>
            <a:off x="1871663" y="463550"/>
            <a:ext cx="2820987" cy="2114550"/>
          </a:xfrm>
          <a:ln/>
        </p:spPr>
      </p:sp>
      <p:sp>
        <p:nvSpPr>
          <p:cNvPr id="130051" name="Rectangle 3"/>
          <p:cNvSpPr>
            <a:spLocks noGrp="1" noChangeArrowheads="1"/>
          </p:cNvSpPr>
          <p:nvPr>
            <p:ph type="body" idx="1"/>
          </p:nvPr>
        </p:nvSpPr>
        <p:spPr>
          <a:xfrm>
            <a:off x="731621" y="3181650"/>
            <a:ext cx="5714862" cy="49615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New version June 2017 is 33 pages</a:t>
            </a:r>
          </a:p>
          <a:p>
            <a:r>
              <a:rPr lang="en-US" dirty="0">
                <a:ea typeface="ＭＳ Ｐゴシック" charset="0"/>
              </a:rPr>
              <a:t>Photography is one of the best yet poorly utilized tools. Some common problems are: </a:t>
            </a:r>
          </a:p>
          <a:p>
            <a:pPr marL="456422" lvl="1"/>
            <a:r>
              <a:rPr lang="en-US" dirty="0">
                <a:ea typeface="ＭＳ Ｐゴシック" charset="0"/>
              </a:rPr>
              <a:t>Too few photographs to accurately represent violation</a:t>
            </a:r>
          </a:p>
          <a:p>
            <a:pPr marL="456422" lvl="1"/>
            <a:r>
              <a:rPr lang="en-US" dirty="0">
                <a:ea typeface="ＭＳ Ｐゴシック" charset="0"/>
              </a:rPr>
              <a:t>Poor quality photographs</a:t>
            </a:r>
          </a:p>
          <a:p>
            <a:pPr marL="456422" lvl="1"/>
            <a:r>
              <a:rPr lang="en-US" dirty="0">
                <a:ea typeface="ＭＳ Ｐゴシック" charset="0"/>
              </a:rPr>
              <a:t>Lack enough identification of the subject(s) to establish proof</a:t>
            </a:r>
          </a:p>
          <a:p>
            <a:pPr marL="456422" lvl="1"/>
            <a:r>
              <a:rPr lang="en-US" dirty="0">
                <a:ea typeface="ＭＳ Ｐゴシック" charset="0"/>
              </a:rPr>
              <a:t>Thus, an inspector has to ensure that each photo is authentic, representative, and relevant</a:t>
            </a:r>
          </a:p>
          <a:p>
            <a:endParaRPr lang="en-US" dirty="0">
              <a:ea typeface="ＭＳ Ｐゴシック" charset="0"/>
            </a:endParaRPr>
          </a:p>
          <a:p>
            <a:endParaRPr lang="en-US" b="1" dirty="0">
              <a:latin typeface="Helvetica" charset="0"/>
              <a:ea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C0314BDF-D7BD-C443-9539-C1C4BD7EE15E}" type="slidenum">
              <a:rPr lang="en-US" sz="1200">
                <a:latin typeface="Arial" charset="0"/>
              </a:rPr>
              <a:pPr/>
              <a:t>53</a:t>
            </a:fld>
            <a:endParaRPr lang="en-US" sz="1200">
              <a:latin typeface="Arial"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USEPA Digital Camera Guidance</a:t>
            </a:r>
          </a:p>
          <a:p>
            <a:r>
              <a:rPr lang="en-US" dirty="0">
                <a:ea typeface="ＭＳ Ｐゴシック" charset="0"/>
              </a:rPr>
              <a:t>- Is a </a:t>
            </a:r>
            <a:r>
              <a:rPr lang="en-US" b="1" dirty="0">
                <a:ea typeface="ＭＳ Ｐゴシック" charset="0"/>
              </a:rPr>
              <a:t>Guidance</a:t>
            </a:r>
            <a:r>
              <a:rPr lang="en-US" dirty="0">
                <a:ea typeface="ＭＳ Ｐゴシック" charset="0"/>
              </a:rPr>
              <a:t>, not a policy</a:t>
            </a:r>
          </a:p>
          <a:p>
            <a:r>
              <a:rPr lang="en-US" dirty="0">
                <a:ea typeface="ＭＳ Ｐゴシック" charset="0"/>
              </a:rPr>
              <a:t>- EPA policy is that photos should </a:t>
            </a:r>
            <a:r>
              <a:rPr lang="en-US" b="1" dirty="0">
                <a:ea typeface="ＭＳ Ｐゴシック" charset="0"/>
              </a:rPr>
              <a:t>NEVER</a:t>
            </a:r>
            <a:r>
              <a:rPr lang="en-US" dirty="0">
                <a:ea typeface="ＭＳ Ｐゴシック" charset="0"/>
              </a:rPr>
              <a:t> be deleted: meta-data will show that photos have been deleted, and attorneys would argue that the evidence has been tampered with</a:t>
            </a:r>
          </a:p>
          <a:p>
            <a:r>
              <a:rPr lang="en-US" dirty="0">
                <a:ea typeface="ＭＳ Ｐゴシック" charset="0"/>
              </a:rPr>
              <a:t>-But if your agency has a policy, follow that (some require some photos be deleted) </a:t>
            </a:r>
          </a:p>
          <a:p>
            <a:r>
              <a:rPr lang="en-US" dirty="0">
                <a:ea typeface="ＭＳ Ｐゴシック" charset="0"/>
              </a:rPr>
              <a:t>Oftentimes the facility may state that the pictures taken contain Confidential Business Information (CBI)</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D6A466CD-C993-C547-BDA3-9C8159D151AB}" type="slidenum">
              <a:rPr lang="en-US" sz="1200">
                <a:latin typeface="Arial" charset="0"/>
              </a:rPr>
              <a:pPr/>
              <a:t>54</a:t>
            </a:fld>
            <a:endParaRPr lang="en-US" sz="1200">
              <a:latin typeface="Arial"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Should you share photos with the facility? </a:t>
            </a:r>
            <a:r>
              <a:rPr lang="en-US" b="1" dirty="0">
                <a:ea typeface="ＭＳ Ｐゴシック" charset="0"/>
              </a:rPr>
              <a:t>Yes and no</a:t>
            </a:r>
            <a:r>
              <a:rPr lang="en-US" dirty="0">
                <a:ea typeface="ＭＳ Ｐゴシック" charset="0"/>
              </a:rPr>
              <a:t>. Never let the facility employees tamper with your camera, but it is a good idea to burn them a copy of the photos taken </a:t>
            </a:r>
          </a:p>
          <a:p>
            <a:r>
              <a:rPr lang="en-US" dirty="0">
                <a:ea typeface="ＭＳ Ｐゴシック" charset="0"/>
              </a:rPr>
              <a:t>Do </a:t>
            </a:r>
            <a:r>
              <a:rPr lang="en-US" b="1" dirty="0">
                <a:ea typeface="ＭＳ Ｐゴシック" charset="0"/>
              </a:rPr>
              <a:t>NOT</a:t>
            </a:r>
            <a:r>
              <a:rPr lang="en-US" dirty="0">
                <a:ea typeface="ＭＳ Ｐゴシック" charset="0"/>
              </a:rPr>
              <a:t> give them the memory chip to copy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55</a:t>
            </a:fld>
            <a:endParaRPr lang="en-US"/>
          </a:p>
        </p:txBody>
      </p:sp>
    </p:spTree>
    <p:extLst>
      <p:ext uri="{BB962C8B-B14F-4D97-AF65-F5344CB8AC3E}">
        <p14:creationId xmlns:p14="http://schemas.microsoft.com/office/powerpoint/2010/main" val="376635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56</a:t>
            </a:fld>
            <a:endParaRPr lang="en-US"/>
          </a:p>
        </p:txBody>
      </p:sp>
    </p:spTree>
    <p:extLst>
      <p:ext uri="{BB962C8B-B14F-4D97-AF65-F5344CB8AC3E}">
        <p14:creationId xmlns:p14="http://schemas.microsoft.com/office/powerpoint/2010/main" val="11424158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57</a:t>
            </a:fld>
            <a:endParaRPr lang="en-US"/>
          </a:p>
        </p:txBody>
      </p:sp>
    </p:spTree>
    <p:extLst>
      <p:ext uri="{BB962C8B-B14F-4D97-AF65-F5344CB8AC3E}">
        <p14:creationId xmlns:p14="http://schemas.microsoft.com/office/powerpoint/2010/main" val="4222609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58</a:t>
            </a:fld>
            <a:endParaRPr lang="en-US"/>
          </a:p>
        </p:txBody>
      </p:sp>
    </p:spTree>
    <p:extLst>
      <p:ext uri="{BB962C8B-B14F-4D97-AF65-F5344CB8AC3E}">
        <p14:creationId xmlns:p14="http://schemas.microsoft.com/office/powerpoint/2010/main" val="2076888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59</a:t>
            </a:fld>
            <a:endParaRPr lang="en-US"/>
          </a:p>
        </p:txBody>
      </p:sp>
    </p:spTree>
    <p:extLst>
      <p:ext uri="{BB962C8B-B14F-4D97-AF65-F5344CB8AC3E}">
        <p14:creationId xmlns:p14="http://schemas.microsoft.com/office/powerpoint/2010/main" val="36636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EBCFC3E7-3C9B-5841-BDBB-D1519D1C4089}" type="slidenum">
              <a:rPr lang="en-US" sz="1200">
                <a:latin typeface="Arial" charset="0"/>
              </a:rPr>
              <a:pPr/>
              <a:t>6</a:t>
            </a:fld>
            <a:endParaRPr lang="en-US" sz="1200">
              <a:latin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0" y="4355210"/>
            <a:ext cx="7102475" cy="46648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tabLst>
                <a:tab pos="471145" algn="l"/>
                <a:tab pos="942289" algn="l"/>
                <a:tab pos="1413434" algn="l"/>
                <a:tab pos="1884578" algn="l"/>
                <a:tab pos="2355723" algn="l"/>
                <a:tab pos="2826868" algn="l"/>
                <a:tab pos="3298012" algn="l"/>
                <a:tab pos="3769157" algn="l"/>
                <a:tab pos="4240301" algn="l"/>
                <a:tab pos="4711446" algn="l"/>
                <a:tab pos="5182591" algn="l"/>
                <a:tab pos="5653735" algn="l"/>
                <a:tab pos="6124880" algn="l"/>
                <a:tab pos="6596024" algn="l"/>
              </a:tabLst>
            </a:pPr>
            <a:endParaRPr lang="en-US">
              <a:ea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60</a:t>
            </a:fld>
            <a:endParaRPr lang="en-US"/>
          </a:p>
        </p:txBody>
      </p:sp>
    </p:spTree>
    <p:extLst>
      <p:ext uri="{BB962C8B-B14F-4D97-AF65-F5344CB8AC3E}">
        <p14:creationId xmlns:p14="http://schemas.microsoft.com/office/powerpoint/2010/main" val="3066695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61</a:t>
            </a:fld>
            <a:endParaRPr lang="en-US"/>
          </a:p>
        </p:txBody>
      </p:sp>
    </p:spTree>
    <p:extLst>
      <p:ext uri="{BB962C8B-B14F-4D97-AF65-F5344CB8AC3E}">
        <p14:creationId xmlns:p14="http://schemas.microsoft.com/office/powerpoint/2010/main" val="1856123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62</a:t>
            </a:fld>
            <a:endParaRPr lang="en-US"/>
          </a:p>
        </p:txBody>
      </p:sp>
    </p:spTree>
    <p:extLst>
      <p:ext uri="{BB962C8B-B14F-4D97-AF65-F5344CB8AC3E}">
        <p14:creationId xmlns:p14="http://schemas.microsoft.com/office/powerpoint/2010/main" val="2224386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63</a:t>
            </a:fld>
            <a:endParaRPr lang="en-US"/>
          </a:p>
        </p:txBody>
      </p:sp>
    </p:spTree>
    <p:extLst>
      <p:ext uri="{BB962C8B-B14F-4D97-AF65-F5344CB8AC3E}">
        <p14:creationId xmlns:p14="http://schemas.microsoft.com/office/powerpoint/2010/main" val="1659178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64</a:t>
            </a:fld>
            <a:endParaRPr lang="en-US"/>
          </a:p>
        </p:txBody>
      </p:sp>
    </p:spTree>
    <p:extLst>
      <p:ext uri="{BB962C8B-B14F-4D97-AF65-F5344CB8AC3E}">
        <p14:creationId xmlns:p14="http://schemas.microsoft.com/office/powerpoint/2010/main" val="12524368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ChangeArrowheads="1" noTextEdit="1"/>
          </p:cNvSpPr>
          <p:nvPr>
            <p:ph type="sldImg"/>
          </p:nvPr>
        </p:nvSpPr>
        <p:spPr>
          <a:ln/>
        </p:spPr>
      </p:sp>
      <p:sp>
        <p:nvSpPr>
          <p:cNvPr id="1525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endParaRPr>
          </a:p>
        </p:txBody>
      </p:sp>
      <p:sp>
        <p:nvSpPr>
          <p:cNvPr id="1525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690AE366-8793-E84B-913E-0BCDA8770F70}" type="slidenum">
              <a:rPr lang="en-US" sz="1200">
                <a:latin typeface="Arial" charset="0"/>
              </a:rPr>
              <a:pPr/>
              <a:t>65</a:t>
            </a:fld>
            <a:endParaRPr lang="en-US" sz="120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66</a:t>
            </a:fld>
            <a:endParaRPr lang="en-US"/>
          </a:p>
        </p:txBody>
      </p:sp>
    </p:spTree>
    <p:extLst>
      <p:ext uri="{BB962C8B-B14F-4D97-AF65-F5344CB8AC3E}">
        <p14:creationId xmlns:p14="http://schemas.microsoft.com/office/powerpoint/2010/main" val="4660689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67</a:t>
            </a:fld>
            <a:endParaRPr lang="en-US"/>
          </a:p>
        </p:txBody>
      </p:sp>
    </p:spTree>
    <p:extLst>
      <p:ext uri="{BB962C8B-B14F-4D97-AF65-F5344CB8AC3E}">
        <p14:creationId xmlns:p14="http://schemas.microsoft.com/office/powerpoint/2010/main" val="35381683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68</a:t>
            </a:fld>
            <a:endParaRPr lang="en-US"/>
          </a:p>
        </p:txBody>
      </p:sp>
    </p:spTree>
    <p:extLst>
      <p:ext uri="{BB962C8B-B14F-4D97-AF65-F5344CB8AC3E}">
        <p14:creationId xmlns:p14="http://schemas.microsoft.com/office/powerpoint/2010/main" val="18643844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ChangeArrowheads="1" noTextEdit="1"/>
          </p:cNvSpPr>
          <p:nvPr>
            <p:ph type="sldImg"/>
          </p:nvPr>
        </p:nvSpPr>
        <p:spPr>
          <a:ln/>
        </p:spPr>
      </p:sp>
      <p:sp>
        <p:nvSpPr>
          <p:cNvPr id="178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178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BDA09FCD-96E8-3949-9F65-B48089E3276A}" type="slidenum">
              <a:rPr lang="en-US" sz="1200">
                <a:latin typeface="Arial" charset="0"/>
              </a:rPr>
              <a:pPr/>
              <a:t>69</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C254619A-7A0F-344C-996A-39B7E8606EC7}" type="slidenum">
              <a:rPr lang="en-US" sz="1200">
                <a:latin typeface="Arial" charset="0"/>
              </a:rPr>
              <a:pPr/>
              <a:t>7</a:t>
            </a:fld>
            <a:endParaRPr lang="en-US" sz="1200">
              <a:latin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0" y="4355210"/>
            <a:ext cx="7102475" cy="46648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471145" algn="l"/>
                <a:tab pos="942289" algn="l"/>
                <a:tab pos="1413434" algn="l"/>
                <a:tab pos="1884578" algn="l"/>
                <a:tab pos="2355723" algn="l"/>
                <a:tab pos="2826868" algn="l"/>
                <a:tab pos="3298012" algn="l"/>
                <a:tab pos="3769157" algn="l"/>
                <a:tab pos="4240301" algn="l"/>
                <a:tab pos="4711446" algn="l"/>
                <a:tab pos="5182591" algn="l"/>
                <a:tab pos="5653735" algn="l"/>
                <a:tab pos="6124880" algn="l"/>
                <a:tab pos="6596024" algn="l"/>
              </a:tabLst>
            </a:pPr>
            <a:endParaRPr lang="en-US" dirty="0">
              <a:ea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ChangeArrowheads="1" noTextEdit="1"/>
          </p:cNvSpPr>
          <p:nvPr>
            <p:ph type="sldImg"/>
          </p:nvPr>
        </p:nvSpPr>
        <p:spPr>
          <a:ln/>
        </p:spPr>
      </p:sp>
      <p:sp>
        <p:nvSpPr>
          <p:cNvPr id="1802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1802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844C88C5-7F89-634B-9EED-D250E1BD1E5D}" type="slidenum">
              <a:rPr lang="en-US" sz="1200">
                <a:latin typeface="Arial" charset="0"/>
              </a:rPr>
              <a:pPr/>
              <a:t>70</a:t>
            </a:fld>
            <a:endParaRPr lang="en-US" sz="120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ChangeArrowheads="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New slide</a:t>
            </a: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03908C22-0953-1E4F-B099-629E7D8F129C}" type="slidenum">
              <a:rPr lang="en-US" sz="1200">
                <a:latin typeface="Arial" charset="0"/>
              </a:rPr>
              <a:pPr/>
              <a:t>71</a:t>
            </a:fld>
            <a:endParaRPr lang="en-US" sz="120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ChangeArrowheads="1" noTextEdit="1"/>
          </p:cNvSpPr>
          <p:nvPr>
            <p:ph type="sldImg"/>
          </p:nvPr>
        </p:nvSpPr>
        <p:spPr>
          <a:ln/>
        </p:spPr>
      </p:sp>
      <p:sp>
        <p:nvSpPr>
          <p:cNvPr id="1843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New slide</a:t>
            </a:r>
          </a:p>
        </p:txBody>
      </p:sp>
      <p:sp>
        <p:nvSpPr>
          <p:cNvPr id="1843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08A6EBB5-D80F-EF43-996F-3EAEBEF0D506}" type="slidenum">
              <a:rPr lang="en-US" sz="1200">
                <a:latin typeface="Arial" charset="0"/>
              </a:rPr>
              <a:pPr/>
              <a:t>72</a:t>
            </a:fld>
            <a:endParaRPr lang="en-US" sz="120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ChangeArrowheads="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rPr>
              <a:t>Have the students count off</a:t>
            </a:r>
          </a:p>
          <a:p>
            <a:r>
              <a:rPr lang="en-US" dirty="0">
                <a:ea typeface="ＭＳ Ｐゴシック" charset="0"/>
              </a:rPr>
              <a:t>Try not to have more than 5 to a group</a:t>
            </a:r>
          </a:p>
          <a:p>
            <a:r>
              <a:rPr lang="en-US" dirty="0">
                <a:ea typeface="ＭＳ Ｐゴシック" charset="0"/>
              </a:rPr>
              <a:t>Use flip chart to show which activity each group goes to</a:t>
            </a:r>
          </a:p>
          <a:p>
            <a:r>
              <a:rPr lang="en-US" dirty="0">
                <a:ea typeface="ＭＳ Ｐゴシック" charset="0"/>
              </a:rPr>
              <a:t>Give them a time deadline to prepare</a:t>
            </a: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C5F96257-4819-2949-B3EB-176FB8CC096A}" type="slidenum">
              <a:rPr lang="en-US" sz="1200">
                <a:latin typeface="Arial" charset="0"/>
              </a:rPr>
              <a:pPr/>
              <a:t>73</a:t>
            </a:fld>
            <a:endParaRPr lang="en-US" sz="120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ChangeArrowheads="1" noTextEdit="1"/>
          </p:cNvSpPr>
          <p:nvPr>
            <p:ph type="sldImg"/>
          </p:nvPr>
        </p:nvSpPr>
        <p:spPr>
          <a:ln/>
        </p:spPr>
      </p:sp>
      <p:sp>
        <p:nvSpPr>
          <p:cNvPr id="1884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New slide</a:t>
            </a:r>
          </a:p>
        </p:txBody>
      </p:sp>
      <p:sp>
        <p:nvSpPr>
          <p:cNvPr id="1884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2165099A-F877-DE40-AB53-33F15526BEA2}" type="slidenum">
              <a:rPr lang="en-US" sz="1200">
                <a:latin typeface="Arial" charset="0"/>
              </a:rPr>
              <a:pPr/>
              <a:t>74</a:t>
            </a:fld>
            <a:endParaRPr lang="en-US" sz="120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B06DCD-F77E-D54A-B032-F6AE0D55126D}" type="slidenum">
              <a:rPr lang="en-US" smtClean="0"/>
              <a:pPr>
                <a:defRPr/>
              </a:pPr>
              <a:t>75</a:t>
            </a:fld>
            <a:endParaRPr lang="en-US"/>
          </a:p>
        </p:txBody>
      </p:sp>
    </p:spTree>
    <p:extLst>
      <p:ext uri="{BB962C8B-B14F-4D97-AF65-F5344CB8AC3E}">
        <p14:creationId xmlns:p14="http://schemas.microsoft.com/office/powerpoint/2010/main" val="91020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rPr>
              <a:t>Emphasize that his course presents best practices, not necessarily the only way to proceed and individuals should follow agency policies and procedures.  </a:t>
            </a:r>
          </a:p>
          <a:p>
            <a:r>
              <a:rPr lang="en-US">
                <a:ea typeface="ＭＳ Ｐゴシック" charset="0"/>
              </a:rPr>
              <a:t>Consistency and adherence to agency policies and procedures is paramount. </a:t>
            </a:r>
          </a:p>
          <a:p>
            <a:r>
              <a:rPr lang="en-US">
                <a:ea typeface="ＭＳ Ｐゴシック" charset="0"/>
              </a:rPr>
              <a:t>Inconsistency and non-adherence to agency policies and procedures is what destroys witness credibility and evidence admissibility.</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C5B66000-CCFD-EF48-A929-2E0028001418}" type="slidenum">
              <a:rPr lang="en-US" sz="1200">
                <a:latin typeface="Arial" charset="0"/>
              </a:rPr>
              <a:pPr/>
              <a:t>8</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65610" indent="-294465">
              <a:defRPr sz="2500">
                <a:solidFill>
                  <a:schemeClr val="tx1"/>
                </a:solidFill>
                <a:latin typeface="Calibri" charset="0"/>
                <a:ea typeface="ＭＳ Ｐゴシック" charset="0"/>
              </a:defRPr>
            </a:lvl2pPr>
            <a:lvl3pPr marL="1177862" indent="-235572">
              <a:defRPr sz="2500">
                <a:solidFill>
                  <a:schemeClr val="tx1"/>
                </a:solidFill>
                <a:latin typeface="Calibri" charset="0"/>
                <a:ea typeface="ＭＳ Ｐゴシック" charset="0"/>
              </a:defRPr>
            </a:lvl3pPr>
            <a:lvl4pPr marL="1649006" indent="-235572">
              <a:defRPr sz="2500">
                <a:solidFill>
                  <a:schemeClr val="tx1"/>
                </a:solidFill>
                <a:latin typeface="Calibri" charset="0"/>
                <a:ea typeface="ＭＳ Ｐゴシック" charset="0"/>
              </a:defRPr>
            </a:lvl4pPr>
            <a:lvl5pPr marL="2120151" indent="-235572">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fld id="{B9FC1057-6B95-A644-ADA6-8916A11D3E98}" type="slidenum">
              <a:rPr lang="en-US" sz="1200">
                <a:latin typeface="Arial" charset="0"/>
              </a:rPr>
              <a:pPr/>
              <a:t>9</a:t>
            </a:fld>
            <a:endParaRPr lang="en-US" sz="1200">
              <a:latin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0" y="4355210"/>
            <a:ext cx="7102475" cy="46648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471145" algn="l"/>
                <a:tab pos="942289" algn="l"/>
                <a:tab pos="1413434" algn="l"/>
                <a:tab pos="1884578" algn="l"/>
                <a:tab pos="2355723" algn="l"/>
                <a:tab pos="2826868" algn="l"/>
                <a:tab pos="3298012" algn="l"/>
                <a:tab pos="3769157" algn="l"/>
                <a:tab pos="4240301" algn="l"/>
                <a:tab pos="4711446" algn="l"/>
                <a:tab pos="5182591" algn="l"/>
                <a:tab pos="5653735" algn="l"/>
                <a:tab pos="6124880" algn="l"/>
                <a:tab pos="6596024" algn="l"/>
              </a:tabLst>
            </a:pPr>
            <a:r>
              <a:rPr lang="en-US">
                <a:ea typeface="ＭＳ Ｐゴシック" charset="0"/>
                <a:cs typeface="Arial" charset="0"/>
              </a:rPr>
              <a:t>Make notes of 2 senior inspectors to have as the role players unless other staff is going to do that.</a:t>
            </a:r>
          </a:p>
          <a:p>
            <a:pPr>
              <a:tabLst>
                <a:tab pos="471145" algn="l"/>
                <a:tab pos="942289" algn="l"/>
                <a:tab pos="1413434" algn="l"/>
                <a:tab pos="1884578" algn="l"/>
                <a:tab pos="2355723" algn="l"/>
                <a:tab pos="2826868" algn="l"/>
                <a:tab pos="3298012" algn="l"/>
                <a:tab pos="3769157" algn="l"/>
                <a:tab pos="4240301" algn="l"/>
                <a:tab pos="4711446" algn="l"/>
                <a:tab pos="5182591" algn="l"/>
                <a:tab pos="5653735" algn="l"/>
                <a:tab pos="6124880" algn="l"/>
                <a:tab pos="6596024" algn="l"/>
              </a:tabLst>
            </a:pPr>
            <a:endParaRPr lang="en-US">
              <a:ea typeface="ＭＳ Ｐゴシック" charset="0"/>
              <a:cs typeface="Arial" charset="0"/>
            </a:endParaRPr>
          </a:p>
          <a:p>
            <a:pPr>
              <a:tabLst>
                <a:tab pos="471145" algn="l"/>
                <a:tab pos="942289" algn="l"/>
                <a:tab pos="1413434" algn="l"/>
                <a:tab pos="1884578" algn="l"/>
                <a:tab pos="2355723" algn="l"/>
                <a:tab pos="2826868" algn="l"/>
                <a:tab pos="3298012" algn="l"/>
                <a:tab pos="3769157" algn="l"/>
                <a:tab pos="4240301" algn="l"/>
                <a:tab pos="4711446" algn="l"/>
                <a:tab pos="5182591" algn="l"/>
                <a:tab pos="5653735" algn="l"/>
                <a:tab pos="6124880" algn="l"/>
                <a:tab pos="6596024" algn="l"/>
              </a:tabLst>
            </a:pPr>
            <a:r>
              <a:rPr lang="en-US">
                <a:ea typeface="ＭＳ Ｐゴシック" charset="0"/>
                <a:cs typeface="Arial" charset="0"/>
              </a:rPr>
              <a:t>Alternative is to have them count off 1-4 (how ever many groups you need for the practical exercise) and have them re seat according to groups. Have them interview the person next to them and then they introduce the person they interviewed to the class. This gets them broken up from the people they work for and gets an early start on the groups for the exercise in the afternoon. Also makes this an interviewing exercise.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C0E40-59EF-A248-B494-7A9352239ED3}" type="slidenum">
              <a:rPr lang="en-US"/>
              <a:pPr>
                <a:defRPr/>
              </a:pPr>
              <a:t>‹#›</a:t>
            </a:fld>
            <a:endParaRPr lang="en-US"/>
          </a:p>
        </p:txBody>
      </p:sp>
    </p:spTree>
    <p:extLst>
      <p:ext uri="{BB962C8B-B14F-4D97-AF65-F5344CB8AC3E}">
        <p14:creationId xmlns:p14="http://schemas.microsoft.com/office/powerpoint/2010/main" val="331678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080B3-6693-F84B-821B-05B14B478026}" type="slidenum">
              <a:rPr lang="en-US"/>
              <a:pPr>
                <a:defRPr/>
              </a:pPr>
              <a:t>‹#›</a:t>
            </a:fld>
            <a:endParaRPr lang="en-US"/>
          </a:p>
        </p:txBody>
      </p:sp>
    </p:spTree>
    <p:extLst>
      <p:ext uri="{BB962C8B-B14F-4D97-AF65-F5344CB8AC3E}">
        <p14:creationId xmlns:p14="http://schemas.microsoft.com/office/powerpoint/2010/main" val="18038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B76904-D79A-CA48-B23F-19BDCA2CFF13}" type="slidenum">
              <a:rPr lang="en-US"/>
              <a:pPr>
                <a:defRPr/>
              </a:pPr>
              <a:t>‹#›</a:t>
            </a:fld>
            <a:endParaRPr lang="en-US"/>
          </a:p>
        </p:txBody>
      </p:sp>
    </p:spTree>
    <p:extLst>
      <p:ext uri="{BB962C8B-B14F-4D97-AF65-F5344CB8AC3E}">
        <p14:creationId xmlns:p14="http://schemas.microsoft.com/office/powerpoint/2010/main" val="355286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173005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a:ea typeface="+mn-ea"/>
                <a:cs typeface="+mn-cs"/>
              </a:rPr>
              <a:t>6/14/2012</a:t>
            </a:r>
          </a:p>
        </p:txBody>
      </p:sp>
    </p:spTree>
    <p:extLst>
      <p:ext uri="{BB962C8B-B14F-4D97-AF65-F5344CB8AC3E}">
        <p14:creationId xmlns:p14="http://schemas.microsoft.com/office/powerpoint/2010/main" val="21531623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255DE44-24D9-468F-ACC9-DDC431174CCA}"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5380535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2000"/>
            </a:lvl1pPr>
          </a:lstStyle>
          <a:p>
            <a:pPr>
              <a:defRPr/>
            </a:pPr>
            <a:fld id="{8A627D68-0DB9-E64A-BE7D-A32065D78BD0}" type="slidenum">
              <a:rPr lang="en-US"/>
              <a:pPr>
                <a:defRPr/>
              </a:pPr>
              <a:t>‹#›</a:t>
            </a:fld>
            <a:endParaRPr lang="en-US"/>
          </a:p>
        </p:txBody>
      </p:sp>
    </p:spTree>
    <p:extLst>
      <p:ext uri="{BB962C8B-B14F-4D97-AF65-F5344CB8AC3E}">
        <p14:creationId xmlns:p14="http://schemas.microsoft.com/office/powerpoint/2010/main" val="176495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030052-1E7E-5E42-98B5-42B02DD48D82}" type="slidenum">
              <a:rPr lang="en-US"/>
              <a:pPr>
                <a:defRPr/>
              </a:pPr>
              <a:t>‹#›</a:t>
            </a:fld>
            <a:endParaRPr lang="en-US"/>
          </a:p>
        </p:txBody>
      </p:sp>
    </p:spTree>
    <p:extLst>
      <p:ext uri="{BB962C8B-B14F-4D97-AF65-F5344CB8AC3E}">
        <p14:creationId xmlns:p14="http://schemas.microsoft.com/office/powerpoint/2010/main" val="377266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97F51E-685D-524F-AB5A-108A04EC6586}" type="slidenum">
              <a:rPr lang="en-US"/>
              <a:pPr>
                <a:defRPr/>
              </a:pPr>
              <a:t>‹#›</a:t>
            </a:fld>
            <a:endParaRPr lang="en-US"/>
          </a:p>
        </p:txBody>
      </p:sp>
    </p:spTree>
    <p:extLst>
      <p:ext uri="{BB962C8B-B14F-4D97-AF65-F5344CB8AC3E}">
        <p14:creationId xmlns:p14="http://schemas.microsoft.com/office/powerpoint/2010/main" val="95206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32A263-F496-D149-8AB8-2A138328F940}" type="slidenum">
              <a:rPr lang="en-US"/>
              <a:pPr>
                <a:defRPr/>
              </a:pPr>
              <a:t>‹#›</a:t>
            </a:fld>
            <a:endParaRPr lang="en-US"/>
          </a:p>
        </p:txBody>
      </p:sp>
    </p:spTree>
    <p:extLst>
      <p:ext uri="{BB962C8B-B14F-4D97-AF65-F5344CB8AC3E}">
        <p14:creationId xmlns:p14="http://schemas.microsoft.com/office/powerpoint/2010/main" val="280135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B7E261-5B77-304C-A031-63B31768499C}" type="slidenum">
              <a:rPr lang="en-US"/>
              <a:pPr>
                <a:defRPr/>
              </a:pPr>
              <a:t>‹#›</a:t>
            </a:fld>
            <a:endParaRPr lang="en-US"/>
          </a:p>
        </p:txBody>
      </p:sp>
    </p:spTree>
    <p:extLst>
      <p:ext uri="{BB962C8B-B14F-4D97-AF65-F5344CB8AC3E}">
        <p14:creationId xmlns:p14="http://schemas.microsoft.com/office/powerpoint/2010/main" val="353983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D32B0E-BA74-8B4E-BFDB-4DF05DC3BB48}" type="slidenum">
              <a:rPr lang="en-US"/>
              <a:pPr>
                <a:defRPr/>
              </a:pPr>
              <a:t>‹#›</a:t>
            </a:fld>
            <a:endParaRPr lang="en-US"/>
          </a:p>
        </p:txBody>
      </p:sp>
    </p:spTree>
    <p:extLst>
      <p:ext uri="{BB962C8B-B14F-4D97-AF65-F5344CB8AC3E}">
        <p14:creationId xmlns:p14="http://schemas.microsoft.com/office/powerpoint/2010/main" val="13200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5B082-0C4A-3949-B521-D951688A008C}" type="slidenum">
              <a:rPr lang="en-US"/>
              <a:pPr>
                <a:defRPr/>
              </a:pPr>
              <a:t>‹#›</a:t>
            </a:fld>
            <a:endParaRPr lang="en-US"/>
          </a:p>
        </p:txBody>
      </p:sp>
    </p:spTree>
    <p:extLst>
      <p:ext uri="{BB962C8B-B14F-4D97-AF65-F5344CB8AC3E}">
        <p14:creationId xmlns:p14="http://schemas.microsoft.com/office/powerpoint/2010/main" val="354963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C9B86B-F15F-D64F-9505-DF99CF16DC03}" type="slidenum">
              <a:rPr lang="en-US"/>
              <a:pPr>
                <a:defRPr/>
              </a:pPr>
              <a:t>‹#›</a:t>
            </a:fld>
            <a:endParaRPr lang="en-US"/>
          </a:p>
        </p:txBody>
      </p:sp>
    </p:spTree>
    <p:extLst>
      <p:ext uri="{BB962C8B-B14F-4D97-AF65-F5344CB8AC3E}">
        <p14:creationId xmlns:p14="http://schemas.microsoft.com/office/powerpoint/2010/main" val="277046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Arial" charset="0"/>
                <a:cs typeface="Arial" charset="0"/>
              </a:defRPr>
            </a:lvl1pPr>
          </a:lstStyle>
          <a:p>
            <a:pPr>
              <a:defRPr/>
            </a:pPr>
            <a:fld id="{CCE0BDA2-3887-5D4C-B55A-7D2F0A202F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80" r:id="rId1"/>
    <p:sldLayoutId id="2147485290" r:id="rId2"/>
    <p:sldLayoutId id="2147485281" r:id="rId3"/>
    <p:sldLayoutId id="2147485282" r:id="rId4"/>
    <p:sldLayoutId id="2147485283" r:id="rId5"/>
    <p:sldLayoutId id="2147485284" r:id="rId6"/>
    <p:sldLayoutId id="2147485285" r:id="rId7"/>
    <p:sldLayoutId id="2147485286" r:id="rId8"/>
    <p:sldLayoutId id="2147485287" r:id="rId9"/>
    <p:sldLayoutId id="2147485288" r:id="rId10"/>
    <p:sldLayoutId id="2147485289" r:id="rId11"/>
    <p:sldLayoutId id="2147485294" r:id="rId12"/>
  </p:sldLayoutIdLst>
  <p:hf hdr="0" ftr="0" dt="0"/>
  <p:txStyles>
    <p:titleStyle>
      <a:lvl1pPr algn="l" defTabSz="685800" rtl="0" eaLnBrk="0" fontAlgn="base" hangingPunct="0">
        <a:lnSpc>
          <a:spcPct val="90000"/>
        </a:lnSpc>
        <a:spcBef>
          <a:spcPct val="0"/>
        </a:spcBef>
        <a:spcAft>
          <a:spcPct val="0"/>
        </a:spcAft>
        <a:defRPr sz="3600" kern="1200">
          <a:solidFill>
            <a:schemeClr val="tx1"/>
          </a:solidFill>
          <a:latin typeface="Arial" panose="020B0604020202020204" pitchFamily="34" charset="0"/>
          <a:ea typeface="ＭＳ Ｐゴシック" charset="0"/>
          <a:cs typeface="Arial" panose="020B0604020202020204" pitchFamily="34" charset="0"/>
        </a:defRPr>
      </a:lvl1pPr>
      <a:lvl2pPr algn="l" defTabSz="685800" rtl="0" eaLnBrk="0" fontAlgn="base" hangingPunct="0">
        <a:lnSpc>
          <a:spcPct val="90000"/>
        </a:lnSpc>
        <a:spcBef>
          <a:spcPct val="0"/>
        </a:spcBef>
        <a:spcAft>
          <a:spcPct val="0"/>
        </a:spcAft>
        <a:defRPr sz="3600">
          <a:solidFill>
            <a:schemeClr val="tx1"/>
          </a:solidFill>
          <a:latin typeface="Arial" panose="020B0604020202020204" pitchFamily="34" charset="0"/>
          <a:ea typeface="ＭＳ Ｐゴシック" charset="0"/>
          <a:cs typeface="Arial" panose="020B0604020202020204" pitchFamily="34" charset="0"/>
        </a:defRPr>
      </a:lvl2pPr>
      <a:lvl3pPr algn="l" defTabSz="685800" rtl="0" eaLnBrk="0" fontAlgn="base" hangingPunct="0">
        <a:lnSpc>
          <a:spcPct val="90000"/>
        </a:lnSpc>
        <a:spcBef>
          <a:spcPct val="0"/>
        </a:spcBef>
        <a:spcAft>
          <a:spcPct val="0"/>
        </a:spcAft>
        <a:defRPr sz="3600">
          <a:solidFill>
            <a:schemeClr val="tx1"/>
          </a:solidFill>
          <a:latin typeface="Arial" panose="020B0604020202020204" pitchFamily="34" charset="0"/>
          <a:ea typeface="ＭＳ Ｐゴシック" charset="0"/>
          <a:cs typeface="Arial" panose="020B0604020202020204" pitchFamily="34" charset="0"/>
        </a:defRPr>
      </a:lvl3pPr>
      <a:lvl4pPr algn="l" defTabSz="685800" rtl="0" eaLnBrk="0" fontAlgn="base" hangingPunct="0">
        <a:lnSpc>
          <a:spcPct val="90000"/>
        </a:lnSpc>
        <a:spcBef>
          <a:spcPct val="0"/>
        </a:spcBef>
        <a:spcAft>
          <a:spcPct val="0"/>
        </a:spcAft>
        <a:defRPr sz="3600">
          <a:solidFill>
            <a:schemeClr val="tx1"/>
          </a:solidFill>
          <a:latin typeface="Arial" panose="020B0604020202020204" pitchFamily="34" charset="0"/>
          <a:ea typeface="ＭＳ Ｐゴシック" charset="0"/>
          <a:cs typeface="Arial" panose="020B0604020202020204" pitchFamily="34" charset="0"/>
        </a:defRPr>
      </a:lvl4pPr>
      <a:lvl5pPr algn="l" defTabSz="685800" rtl="0" eaLnBrk="0" fontAlgn="base" hangingPunct="0">
        <a:lnSpc>
          <a:spcPct val="90000"/>
        </a:lnSpc>
        <a:spcBef>
          <a:spcPct val="0"/>
        </a:spcBef>
        <a:spcAft>
          <a:spcPct val="0"/>
        </a:spcAft>
        <a:defRPr sz="3600">
          <a:solidFill>
            <a:schemeClr val="tx1"/>
          </a:solidFill>
          <a:latin typeface="Arial" panose="020B0604020202020204" pitchFamily="34" charset="0"/>
          <a:ea typeface="ＭＳ Ｐゴシック" charset="0"/>
          <a:cs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255DE44-24D9-468F-ACC9-DDC431174CCA}" type="slidenum">
              <a:rPr lang="en-US" smtClean="0"/>
              <a:pPr/>
              <a:t>‹#›</a:t>
            </a:fld>
            <a:endParaRPr lang="en-US" dirty="0"/>
          </a:p>
        </p:txBody>
      </p:sp>
      <p:pic>
        <p:nvPicPr>
          <p:cNvPr id="12290" name="Picture 2" descr="http://dws/outreach/graphics/images/seal/color/logo_seal72.gif"/>
          <p:cNvPicPr>
            <a:picLocks noChangeAspect="1" noChangeArrowheads="1"/>
          </p:cNvPicPr>
          <p:nvPr userDrawn="1"/>
        </p:nvPicPr>
        <p:blipFill>
          <a:blip r:embed="rId4" cstate="print"/>
          <a:srcRect/>
          <a:stretch>
            <a:fillRect/>
          </a:stretch>
        </p:blipFill>
        <p:spPr bwMode="auto">
          <a:xfrm>
            <a:off x="8077200" y="5862320"/>
            <a:ext cx="1066799" cy="99568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4073392"/>
      </p:ext>
    </p:extLst>
  </p:cSld>
  <p:clrMap bg1="lt1" tx1="dk1" bg2="lt2" tx2="dk2" accent1="accent1" accent2="accent2" accent3="accent3" accent4="accent4" accent5="accent5" accent6="accent6" hlink="hlink" folHlink="folHlink"/>
  <p:sldLayoutIdLst>
    <p:sldLayoutId id="2147485292" r:id="rId1"/>
    <p:sldLayoutId id="2147485293" r:id="rId2"/>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1"/>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4mboyer@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inspector.ep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hyperlink" Target="http://images.google.com/imgres?imgurl=http://www.microsoft.com/library/media/1033/windowsxp/using/digitalphotography/images/Panorama_05_StitchingMode.jpg&amp;imgrefurl=http://www.microsoft.com/windowsxp/using/digitalphotography/takeit/panorama.mspx&amp;h=375&amp;w=500&amp;sz=98&amp;hl=en&amp;start=1&amp;um=1&amp;tbnid=Nasp_BW-lLSeXM:&amp;tbnh=98&amp;tbnw=130&amp;prev=/images?q=digital+camera+settings&amp;svnum=10&amp;um=1&amp;hl=e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imgres?imgurl=http://www.foundphotography.com/PhotoThoughts/archives/Polaroid_SX70.gif&amp;imgrefurl=http://www.foundphotography.com/PhotoThoughts/archives/2006/06/polaroid_sx70_land_camera_mode.html&amp;h=400&amp;w=435&amp;sz=80&amp;hl=en&amp;start=1&amp;um=1&amp;tbnid=BtiV0hZ_rs8ouM:&amp;tbnh=116&amp;tbnw=126&amp;prev=/images?q=polaroid+camera&amp;svnum=10&amp;um=1&amp;hl=en&amp;sa=G" TargetMode="Externa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images.google.com/imgres?imgurl=http://patspicer.com/blog/uploaded_images/DSCN1030-724280.JPG&amp;imgrefurl=http://patspicer.com/blog/2006_09_01_archive.html&amp;h=240&amp;w=320&amp;sz=15&amp;hl=en&amp;start=113&amp;um=1&amp;tbnid=zQXFIK-pW5v_FM:&amp;tbnh=89&amp;tbnw=118&amp;prev=/images?q=macro+setting&amp;start=100&amp;ndsp=20&amp;svnum=10&amp;um=1&amp;hl=en&amp;sa=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images.google.com/imgres?imgurl=http://www.vtpp.ext.vt.edu/gallery_sites/pesticidepics/main.php?g2_view=core.DownloadItem&amp;g2_itemId=28259&amp;g2_serialNumber=2&amp;imgrefurl=http://www.vtpp.ext.vt.edu/gallery_sites/pesticidepics/main.php/v/album08/A_HC0009.jpg.html&amp;h=427&amp;w=640&amp;sz=216&amp;hl=en&amp;start=1&amp;um=1&amp;tbnid=Ab4QtQdo6nn_GM:&amp;tbnh=91&amp;tbnw=137&amp;prev=/images?q=NFPA+placard+on+building&amp;gbv=2&amp;svnum=10&amp;um=1&amp;hl=en&amp;sa=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noChangeArrowheads="1"/>
          </p:cNvSpPr>
          <p:nvPr>
            <p:ph type="ctrTitle"/>
          </p:nvPr>
        </p:nvSpPr>
        <p:spPr>
          <a:xfrm>
            <a:off x="609600" y="0"/>
            <a:ext cx="7851775" cy="1828800"/>
          </a:xfrm>
        </p:spPr>
        <p:txBody>
          <a:bodyPr/>
          <a:lstStyle/>
          <a:p>
            <a:pPr eaLnBrk="1" hangingPunct="1"/>
            <a:r>
              <a:rPr lang="en-US" sz="6000">
                <a:latin typeface="Arial" charset="0"/>
              </a:rPr>
              <a:t>Welcome</a:t>
            </a:r>
          </a:p>
        </p:txBody>
      </p:sp>
      <p:sp>
        <p:nvSpPr>
          <p:cNvPr id="17410" name="Subtitle 2"/>
          <p:cNvSpPr>
            <a:spLocks noGrp="1"/>
          </p:cNvSpPr>
          <p:nvPr>
            <p:ph type="subTitle" idx="1"/>
          </p:nvPr>
        </p:nvSpPr>
        <p:spPr>
          <a:xfrm>
            <a:off x="622300" y="2362200"/>
            <a:ext cx="7854950" cy="1752600"/>
          </a:xfrm>
        </p:spPr>
        <p:txBody>
          <a:bodyPr/>
          <a:lstStyle/>
          <a:p>
            <a:pPr eaLnBrk="1" hangingPunct="1">
              <a:lnSpc>
                <a:spcPct val="70000"/>
              </a:lnSpc>
            </a:pPr>
            <a:r>
              <a:rPr lang="en-US" sz="4200">
                <a:latin typeface="Arial" charset="0"/>
              </a:rPr>
              <a:t>Advanced Inspector Training </a:t>
            </a:r>
          </a:p>
          <a:p>
            <a:pPr eaLnBrk="1" hangingPunct="1">
              <a:lnSpc>
                <a:spcPct val="70000"/>
              </a:lnSpc>
            </a:pPr>
            <a:br>
              <a:rPr lang="en-US" sz="4200">
                <a:latin typeface="Arial" charset="0"/>
              </a:rPr>
            </a:br>
            <a:r>
              <a:rPr lang="en-US" sz="4200">
                <a:latin typeface="Arial" charset="0"/>
              </a:rPr>
              <a:t>NACT 355</a:t>
            </a:r>
            <a:br>
              <a:rPr lang="en-US" sz="4200">
                <a:latin typeface="Arial" charset="0"/>
              </a:rPr>
            </a:br>
            <a:endParaRPr lang="en-US" sz="1300">
              <a:latin typeface="Arial" charset="0"/>
            </a:endParaRP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F88B66E-C701-5541-88B8-136E952068EA}" type="slidenum">
              <a:rPr lang="en-US" sz="1400">
                <a:solidFill>
                  <a:srgbClr val="D1EAEE"/>
                </a:solidFill>
                <a:latin typeface="Arial" charset="0"/>
                <a:cs typeface="Arial" charset="0"/>
              </a:rPr>
              <a:pPr/>
              <a:t>1</a:t>
            </a:fld>
            <a:endParaRPr lang="en-US" sz="1400">
              <a:solidFill>
                <a:srgbClr val="D1EAEE"/>
              </a:solidFill>
              <a:latin typeface="Arial" charset="0"/>
              <a:cs typeface="Arial" charset="0"/>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3457575" cy="264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4002088"/>
            <a:ext cx="4675188" cy="271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447800"/>
            <a:ext cx="6858000" cy="1828800"/>
          </a:xfrm>
        </p:spPr>
        <p:txBody>
          <a:bodyPr>
            <a:normAutofit/>
          </a:bodyPr>
          <a:lstStyle/>
          <a:p>
            <a:r>
              <a:rPr lang="en-US" dirty="0"/>
              <a:t>Inspect Like a Veteran . . . Right From the Start!</a:t>
            </a:r>
          </a:p>
        </p:txBody>
      </p:sp>
      <p:sp>
        <p:nvSpPr>
          <p:cNvPr id="3" name="Subtitle 2"/>
          <p:cNvSpPr>
            <a:spLocks noGrp="1"/>
          </p:cNvSpPr>
          <p:nvPr>
            <p:ph type="subTitle" idx="1"/>
          </p:nvPr>
        </p:nvSpPr>
        <p:spPr/>
        <p:txBody>
          <a:bodyPr>
            <a:noAutofit/>
          </a:bodyPr>
          <a:lstStyle/>
          <a:p>
            <a:r>
              <a:rPr lang="en-US" sz="1400" dirty="0"/>
              <a:t> </a:t>
            </a:r>
          </a:p>
        </p:txBody>
      </p:sp>
      <p:sp>
        <p:nvSpPr>
          <p:cNvPr id="6" name="Date Placeholder 5"/>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a:ea typeface="+mn-ea"/>
                <a:cs typeface="+mn-cs"/>
              </a:rPr>
              <a:t> 2021</a:t>
            </a:r>
          </a:p>
        </p:txBody>
      </p:sp>
    </p:spTree>
    <p:extLst>
      <p:ext uri="{BB962C8B-B14F-4D97-AF65-F5344CB8AC3E}">
        <p14:creationId xmlns:p14="http://schemas.microsoft.com/office/powerpoint/2010/main" val="216324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1371600" y="2743200"/>
            <a:ext cx="7123113" cy="2667000"/>
          </a:xfrm>
        </p:spPr>
        <p:txBody>
          <a:bodyPr>
            <a:normAutofit/>
          </a:bodyPr>
          <a:lstStyle/>
          <a:p>
            <a:r>
              <a:rPr lang="en-US" dirty="0"/>
              <a:t> </a:t>
            </a:r>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Autofit/>
          </a:bodyPr>
          <a:lstStyle/>
          <a:p>
            <a:r>
              <a:rPr lang="en-US" sz="3200" dirty="0">
                <a:solidFill>
                  <a:schemeClr val="tx1"/>
                </a:solidFill>
              </a:rPr>
              <a:t>I’ve been assigned to inspect a facility!! Now what??</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a:t>
            </a:r>
          </a:p>
        </p:txBody>
      </p:sp>
      <p:pic>
        <p:nvPicPr>
          <p:cNvPr id="6" name="Content Placeholder 3">
            <a:extLst>
              <a:ext uri="{FF2B5EF4-FFF2-40B4-BE49-F238E27FC236}">
                <a16:creationId xmlns:a16="http://schemas.microsoft.com/office/drawing/2014/main" id="{657BA174-089B-4C0B-9E2D-2F0579A3E6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0" y="389952"/>
            <a:ext cx="1127167" cy="1352600"/>
          </a:xfrm>
          <a:prstGeom prst="rect">
            <a:avLst/>
          </a:prstGeom>
        </p:spPr>
      </p:pic>
      <p:sp>
        <p:nvSpPr>
          <p:cNvPr id="7" name="Rectangle 6">
            <a:extLst>
              <a:ext uri="{FF2B5EF4-FFF2-40B4-BE49-F238E27FC236}">
                <a16:creationId xmlns:a16="http://schemas.microsoft.com/office/drawing/2014/main" id="{8A5F2FD7-860C-46F4-931F-5AEE0D66099B}"/>
              </a:ext>
            </a:extLst>
          </p:cNvPr>
          <p:cNvSpPr/>
          <p:nvPr/>
        </p:nvSpPr>
        <p:spPr>
          <a:xfrm>
            <a:off x="615043" y="2895600"/>
            <a:ext cx="6397002"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Perhaps you had this feeling on your first week as an inspector!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Here are the steps to review in inspection preparation: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Assemble/Review Background Information;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Develop Inspection Plan and Checklists;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Review Health and Safety Needs</a:t>
            </a:r>
            <a:r>
              <a:rPr kumimoji="0" lang="en-US" sz="2400" b="0" i="0" u="none" strike="noStrike" kern="1200" cap="none" spc="0" normalizeH="0" baseline="0" noProof="0" dirty="0">
                <a:ln>
                  <a:noFill/>
                </a:ln>
                <a:solidFill>
                  <a:prstClr val="white"/>
                </a:solidFill>
                <a:effectLst/>
                <a:uLnTx/>
                <a:uFillTx/>
                <a:latin typeface="Tw Cen MT"/>
                <a:ea typeface="+mn-ea"/>
                <a:cs typeface="+mn-cs"/>
              </a:rPr>
              <a:t>.</a:t>
            </a:r>
          </a:p>
        </p:txBody>
      </p:sp>
    </p:spTree>
    <p:extLst>
      <p:ext uri="{BB962C8B-B14F-4D97-AF65-F5344CB8AC3E}">
        <p14:creationId xmlns:p14="http://schemas.microsoft.com/office/powerpoint/2010/main" val="168832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1371600" y="2895600"/>
            <a:ext cx="7123113" cy="2514600"/>
          </a:xfrm>
        </p:spPr>
        <p:txBody>
          <a:bodyPr>
            <a:normAutofit fontScale="25000" lnSpcReduction="20000"/>
          </a:bodyPr>
          <a:lstStyle/>
          <a:p>
            <a:r>
              <a:rPr lang="en-US" dirty="0"/>
              <a:t> . </a:t>
            </a:r>
            <a:r>
              <a:rPr lang="en-US" sz="9600" dirty="0"/>
              <a:t>. . Here are a few ways to make your inspections more expert, right from the beginning.</a:t>
            </a:r>
          </a:p>
          <a:p>
            <a:endParaRPr lang="en-US" sz="9600" dirty="0"/>
          </a:p>
          <a:p>
            <a:r>
              <a:rPr lang="en-US" sz="9600" b="1" u="sng" dirty="0"/>
              <a:t>Tip #1:</a:t>
            </a:r>
          </a:p>
          <a:p>
            <a:pPr marL="457200" indent="-457200">
              <a:buFont typeface="Arial" panose="020B0604020202020204" pitchFamily="34" charset="0"/>
              <a:buChar char="•"/>
            </a:pPr>
            <a:r>
              <a:rPr lang="en-US" sz="9600" dirty="0"/>
              <a:t>Remember you are in charge during the inspection</a:t>
            </a:r>
          </a:p>
          <a:p>
            <a:pPr marL="457200" indent="-457200">
              <a:buFont typeface="Arial" panose="020B0604020202020204" pitchFamily="34" charset="0"/>
              <a:buChar char="•"/>
            </a:pPr>
            <a:r>
              <a:rPr lang="en-US" sz="9600" dirty="0"/>
              <a:t>Never pretend expertise you don’t possess</a:t>
            </a:r>
          </a:p>
          <a:p>
            <a:pPr marL="457200" indent="-457200">
              <a:buFont typeface="Arial" panose="020B0604020202020204" pitchFamily="34" charset="0"/>
              <a:buChar char="•"/>
            </a:pPr>
            <a:r>
              <a:rPr lang="en-US" sz="9600" dirty="0"/>
              <a:t>Feel free to request additional information</a:t>
            </a:r>
          </a:p>
          <a:p>
            <a:pPr marL="457200" indent="-457200">
              <a:buFont typeface="Arial" panose="020B0604020202020204" pitchFamily="34" charset="0"/>
              <a:buChar char="•"/>
            </a:pPr>
            <a:r>
              <a:rPr lang="en-US" sz="9600" dirty="0"/>
              <a:t>Ask any questions you need to ask, and</a:t>
            </a:r>
          </a:p>
          <a:p>
            <a:pPr marL="457200" indent="-457200">
              <a:buFont typeface="Arial" panose="020B0604020202020204" pitchFamily="34" charset="0"/>
              <a:buChar char="•"/>
            </a:pPr>
            <a:r>
              <a:rPr lang="en-US" sz="9600" dirty="0"/>
              <a:t>Maintain an air of respectful confidence with facility representatives.</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fontScale="90000"/>
          </a:bodyPr>
          <a:lstStyle/>
          <a:p>
            <a:r>
              <a:rPr lang="en-US" dirty="0">
                <a:solidFill>
                  <a:schemeClr val="tx1"/>
                </a:solidFill>
              </a:rPr>
              <a:t>Once we have reviewed the basics,</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2</a:t>
            </a:r>
          </a:p>
        </p:txBody>
      </p:sp>
    </p:spTree>
    <p:extLst>
      <p:ext uri="{BB962C8B-B14F-4D97-AF65-F5344CB8AC3E}">
        <p14:creationId xmlns:p14="http://schemas.microsoft.com/office/powerpoint/2010/main" val="290341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1796473" y="2971800"/>
            <a:ext cx="7123113" cy="2590799"/>
          </a:xfrm>
        </p:spPr>
        <p:txBody>
          <a:bodyPr>
            <a:normAutofit fontScale="92500" lnSpcReduction="20000"/>
          </a:bodyPr>
          <a:lstStyle/>
          <a:p>
            <a:pPr algn="just"/>
            <a:r>
              <a:rPr lang="en-US" b="1" dirty="0"/>
              <a:t>Goal</a:t>
            </a:r>
            <a:r>
              <a:rPr lang="en-US" dirty="0"/>
              <a:t>: balance honesty about your level of expertise with setting clear expectations about what information you need to verify compliance.   </a:t>
            </a:r>
          </a:p>
          <a:p>
            <a:pPr algn="just"/>
            <a:endParaRPr lang="en-US" dirty="0"/>
          </a:p>
          <a:p>
            <a:pPr algn="just"/>
            <a:r>
              <a:rPr lang="en-US" dirty="0"/>
              <a:t>Convey the sense that you and the facility are working for a common goal (assure compliance with environmental requirements) </a:t>
            </a:r>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a:xfrm>
            <a:off x="1299586" y="1604169"/>
            <a:ext cx="7620000" cy="998538"/>
          </a:xfrm>
        </p:spPr>
        <p:txBody>
          <a:bodyPr>
            <a:normAutofit fontScale="90000"/>
          </a:bodyPr>
          <a:lstStyle/>
          <a:p>
            <a:pPr algn="just"/>
            <a:r>
              <a:rPr lang="en-US" sz="2200" dirty="0">
                <a:solidFill>
                  <a:schemeClr val="tx1"/>
                </a:solidFill>
              </a:rPr>
              <a:t>It can be tricky to seem confident when you are starting out, but the alternative is acting like you know everything when you are actually new to the job.  </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3</a:t>
            </a:r>
          </a:p>
        </p:txBody>
      </p:sp>
    </p:spTree>
    <p:extLst>
      <p:ext uri="{BB962C8B-B14F-4D97-AF65-F5344CB8AC3E}">
        <p14:creationId xmlns:p14="http://schemas.microsoft.com/office/powerpoint/2010/main" val="315604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648001" y="2819400"/>
            <a:ext cx="7123113" cy="3429000"/>
          </a:xfrm>
        </p:spPr>
        <p:txBody>
          <a:bodyPr>
            <a:normAutofit fontScale="40000" lnSpcReduction="20000"/>
          </a:bodyPr>
          <a:lstStyle/>
          <a:p>
            <a:r>
              <a:rPr lang="en-US" sz="5100" dirty="0"/>
              <a:t>Review the facility permit, and any available permit-writing documents.</a:t>
            </a:r>
          </a:p>
          <a:p>
            <a:endParaRPr lang="en-US" sz="5100" dirty="0"/>
          </a:p>
          <a:p>
            <a:r>
              <a:rPr lang="en-US" sz="5100" dirty="0"/>
              <a:t>The permit tells you what the facility does, what conditions it must meet, and what regulations apply to the facility.  </a:t>
            </a:r>
          </a:p>
          <a:p>
            <a:endParaRPr lang="en-US" sz="5100" dirty="0"/>
          </a:p>
          <a:p>
            <a:r>
              <a:rPr lang="en-US" sz="5100" dirty="0"/>
              <a:t>Be alert to how many permits apply to your inspection period and whether anything has changed at the facility recently.</a:t>
            </a:r>
          </a:p>
          <a:p>
            <a:endParaRPr lang="en-US" sz="5100" dirty="0"/>
          </a:p>
          <a:p>
            <a:r>
              <a:rPr lang="en-US" sz="5100" dirty="0"/>
              <a:t>The permit/s provide the primary basis for your evaluation of compliance.  </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a:bodyPr>
          <a:lstStyle/>
          <a:p>
            <a:r>
              <a:rPr lang="en-US" sz="4000" dirty="0">
                <a:solidFill>
                  <a:schemeClr val="tx1"/>
                </a:solidFill>
              </a:rPr>
              <a:t>Getting to know you . . . </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4</a:t>
            </a:r>
          </a:p>
        </p:txBody>
      </p:sp>
      <p:pic>
        <p:nvPicPr>
          <p:cNvPr id="6" name="Content Placeholder 3">
            <a:extLst>
              <a:ext uri="{FF2B5EF4-FFF2-40B4-BE49-F238E27FC236}">
                <a16:creationId xmlns:a16="http://schemas.microsoft.com/office/drawing/2014/main" id="{DB8B3EC1-ED71-44C3-9295-104BF63D0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8800" y="914835"/>
            <a:ext cx="2635183" cy="913530"/>
          </a:xfrm>
          <a:prstGeom prst="rect">
            <a:avLst/>
          </a:prstGeom>
          <a:ln w="12700">
            <a:solidFill>
              <a:schemeClr val="tx1"/>
            </a:solidFill>
          </a:ln>
        </p:spPr>
      </p:pic>
    </p:spTree>
    <p:extLst>
      <p:ext uri="{BB962C8B-B14F-4D97-AF65-F5344CB8AC3E}">
        <p14:creationId xmlns:p14="http://schemas.microsoft.com/office/powerpoint/2010/main" val="31122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1371600" y="2743200"/>
            <a:ext cx="7123113" cy="2819400"/>
          </a:xfrm>
        </p:spPr>
        <p:txBody>
          <a:bodyPr>
            <a:normAutofit lnSpcReduction="10000"/>
          </a:bodyPr>
          <a:lstStyle/>
          <a:p>
            <a:r>
              <a:rPr lang="en-US" sz="2400" dirty="0"/>
              <a:t>An inspector must have concrete evidence of compliance or non-compliance.  Look for the basics:</a:t>
            </a:r>
          </a:p>
          <a:p>
            <a:pPr marL="800100" lvl="1" indent="-342900">
              <a:buFont typeface="Wingdings" panose="05000000000000000000" pitchFamily="2" charset="2"/>
              <a:buChar char="v"/>
            </a:pPr>
            <a:r>
              <a:rPr lang="en-US" sz="2400" dirty="0">
                <a:solidFill>
                  <a:schemeClr val="tx1"/>
                </a:solidFill>
              </a:rPr>
              <a:t>compliance monitoring, </a:t>
            </a:r>
          </a:p>
          <a:p>
            <a:pPr marL="800100" lvl="1" indent="-342900">
              <a:buFont typeface="Wingdings" panose="05000000000000000000" pitchFamily="2" charset="2"/>
              <a:buChar char="v"/>
            </a:pPr>
            <a:r>
              <a:rPr lang="en-US" sz="2400" dirty="0">
                <a:solidFill>
                  <a:schemeClr val="tx1"/>
                </a:solidFill>
              </a:rPr>
              <a:t>recordkeeping, and </a:t>
            </a:r>
          </a:p>
          <a:p>
            <a:pPr marL="800100" lvl="1" indent="-342900">
              <a:buFont typeface="Wingdings" panose="05000000000000000000" pitchFamily="2" charset="2"/>
              <a:buChar char="v"/>
            </a:pPr>
            <a:r>
              <a:rPr lang="en-US" sz="2400" dirty="0">
                <a:solidFill>
                  <a:schemeClr val="tx1"/>
                </a:solidFill>
              </a:rPr>
              <a:t>reporting </a:t>
            </a:r>
          </a:p>
          <a:p>
            <a:r>
              <a:rPr lang="en-US" sz="2400" dirty="0"/>
              <a:t>What requirements are in permits to identify what you must verify at the inspection.</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lstStyle/>
          <a:p>
            <a:r>
              <a:rPr lang="en-US" dirty="0">
                <a:solidFill>
                  <a:schemeClr val="tx1"/>
                </a:solidFill>
              </a:rPr>
              <a:t>Remember!</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5</a:t>
            </a:r>
          </a:p>
        </p:txBody>
      </p:sp>
      <p:pic>
        <p:nvPicPr>
          <p:cNvPr id="7" name="Picture 6">
            <a:extLst>
              <a:ext uri="{FF2B5EF4-FFF2-40B4-BE49-F238E27FC236}">
                <a16:creationId xmlns:a16="http://schemas.microsoft.com/office/drawing/2014/main" id="{015885F0-6008-4964-A569-E36C0A9127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7800" y="562230"/>
            <a:ext cx="1642545" cy="1892046"/>
          </a:xfrm>
          <a:prstGeom prst="rect">
            <a:avLst/>
          </a:prstGeom>
        </p:spPr>
      </p:pic>
    </p:spTree>
    <p:extLst>
      <p:ext uri="{BB962C8B-B14F-4D97-AF65-F5344CB8AC3E}">
        <p14:creationId xmlns:p14="http://schemas.microsoft.com/office/powerpoint/2010/main" val="321700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620904" y="2819400"/>
            <a:ext cx="7123113" cy="3048000"/>
          </a:xfrm>
        </p:spPr>
        <p:txBody>
          <a:bodyPr>
            <a:normAutofit fontScale="92500" lnSpcReduction="20000"/>
          </a:bodyPr>
          <a:lstStyle/>
          <a:p>
            <a:pPr marL="457200" indent="-457200">
              <a:buClrTx/>
              <a:buFont typeface="+mj-lt"/>
              <a:buAutoNum type="arabicPeriod"/>
            </a:pPr>
            <a:r>
              <a:rPr lang="en-US" dirty="0"/>
              <a:t>Create a written list of all required equipment and safety gear.  </a:t>
            </a:r>
          </a:p>
          <a:p>
            <a:pPr marL="457200" indent="-457200">
              <a:buClrTx/>
              <a:buFont typeface="+mj-lt"/>
              <a:buAutoNum type="arabicPeriod"/>
            </a:pPr>
            <a:r>
              <a:rPr lang="en-US" dirty="0"/>
              <a:t>Check the status of equipment—functioning, batteries charged, backups, personal gas monitor active?  </a:t>
            </a:r>
          </a:p>
          <a:p>
            <a:pPr marL="457200" indent="-457200">
              <a:buClrTx/>
              <a:buFont typeface="+mj-lt"/>
              <a:buAutoNum type="arabicPeriod"/>
            </a:pPr>
            <a:r>
              <a:rPr lang="en-US" dirty="0"/>
              <a:t>Do you have your PPE ready (e.g., fluorescent vest, safety glasses/goggles, respirator, gloves, etc.)</a:t>
            </a:r>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a:bodyPr>
          <a:lstStyle/>
          <a:p>
            <a:r>
              <a:rPr lang="en-US" sz="2800" dirty="0">
                <a:solidFill>
                  <a:schemeClr val="tx1"/>
                </a:solidFill>
              </a:rPr>
              <a:t>Your final pre-inspection step: Prepare equipment and a safety plan.</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6</a:t>
            </a:r>
          </a:p>
        </p:txBody>
      </p:sp>
      <p:pic>
        <p:nvPicPr>
          <p:cNvPr id="6" name="Picture 5">
            <a:extLst>
              <a:ext uri="{FF2B5EF4-FFF2-40B4-BE49-F238E27FC236}">
                <a16:creationId xmlns:a16="http://schemas.microsoft.com/office/drawing/2014/main" id="{503CEDCA-E814-4F33-AECF-C3A29FA6A94F}"/>
              </a:ext>
            </a:extLst>
          </p:cNvPr>
          <p:cNvPicPr>
            <a:picLocks noChangeAspect="1"/>
          </p:cNvPicPr>
          <p:nvPr/>
        </p:nvPicPr>
        <p:blipFill>
          <a:blip r:embed="rId3"/>
          <a:stretch>
            <a:fillRect/>
          </a:stretch>
        </p:blipFill>
        <p:spPr>
          <a:xfrm>
            <a:off x="1905000" y="-424814"/>
            <a:ext cx="1371600" cy="1834514"/>
          </a:xfrm>
          <a:prstGeom prst="rect">
            <a:avLst/>
          </a:prstGeom>
        </p:spPr>
      </p:pic>
    </p:spTree>
    <p:extLst>
      <p:ext uri="{BB962C8B-B14F-4D97-AF65-F5344CB8AC3E}">
        <p14:creationId xmlns:p14="http://schemas.microsoft.com/office/powerpoint/2010/main" val="27588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4191000"/>
          </a:xfrm>
        </p:spPr>
        <p:txBody>
          <a:bodyPr>
            <a:noAutofit/>
          </a:bodyPr>
          <a:lstStyle/>
          <a:p>
            <a:pPr marL="285750" indent="-285750">
              <a:spcAft>
                <a:spcPts val="1200"/>
              </a:spcAft>
              <a:buClrTx/>
              <a:buFont typeface="Arial" panose="020B0604020202020204" pitchFamily="34" charset="0"/>
              <a:buChar char="•"/>
            </a:pPr>
            <a:r>
              <a:rPr lang="en-US" sz="2000" dirty="0"/>
              <a:t>If you have more than one permit for the time period covered by your inspection, it is imperative to know if any conditions or regulatory requirements have changed during that period.  </a:t>
            </a:r>
          </a:p>
          <a:p>
            <a:pPr marL="342900" indent="-342900">
              <a:spcAft>
                <a:spcPts val="1200"/>
              </a:spcAft>
              <a:buClrTx/>
              <a:buFont typeface="Arial" panose="020B0604020202020204" pitchFamily="34" charset="0"/>
              <a:buChar char="•"/>
            </a:pPr>
            <a:r>
              <a:rPr lang="en-US" sz="2000" dirty="0"/>
              <a:t>Keep track of changes to verify you are checking facilities for the correct conditions at the right time.</a:t>
            </a:r>
          </a:p>
          <a:p>
            <a:pPr marL="342900" indent="-342900">
              <a:spcAft>
                <a:spcPts val="1200"/>
              </a:spcAft>
              <a:buClrTx/>
              <a:buFont typeface="Arial" panose="020B0604020202020204" pitchFamily="34" charset="0"/>
              <a:buChar char="•"/>
            </a:pPr>
            <a:r>
              <a:rPr lang="en-US" sz="2000" dirty="0"/>
              <a:t>Determine if you can address regulatory requirements more efficiently using a checklist. </a:t>
            </a:r>
            <a:r>
              <a:rPr lang="en-US" sz="2000" b="1" dirty="0"/>
              <a:t>An expert tries not to go over the same ground twice.  </a:t>
            </a:r>
          </a:p>
          <a:p>
            <a:pPr marL="342900" indent="-342900">
              <a:spcAft>
                <a:spcPts val="1200"/>
              </a:spcAft>
              <a:buClrTx/>
              <a:buFont typeface="Arial" panose="020B0604020202020204" pitchFamily="34" charset="0"/>
              <a:buChar char="•"/>
            </a:pPr>
            <a:r>
              <a:rPr lang="en-US" sz="2000" dirty="0"/>
              <a:t>The permit conditions may </a:t>
            </a:r>
            <a:r>
              <a:rPr lang="en-US" sz="2000" b="1" dirty="0"/>
              <a:t>not be adequate </a:t>
            </a:r>
            <a:r>
              <a:rPr lang="en-US" sz="2000" dirty="0"/>
              <a:t>to address all relevant portions of a certain regulation</a:t>
            </a:r>
            <a:r>
              <a:rPr lang="en-US" sz="1800" dirty="0"/>
              <a:t>.</a:t>
            </a:r>
          </a:p>
        </p:txBody>
      </p:sp>
      <p:sp>
        <p:nvSpPr>
          <p:cNvPr id="5" name="Title 4"/>
          <p:cNvSpPr>
            <a:spLocks noGrp="1"/>
          </p:cNvSpPr>
          <p:nvPr>
            <p:ph type="title"/>
          </p:nvPr>
        </p:nvSpPr>
        <p:spPr/>
        <p:txBody>
          <a:bodyPr>
            <a:noAutofit/>
          </a:bodyPr>
          <a:lstStyle/>
          <a:p>
            <a:r>
              <a:rPr lang="en-US" sz="3200" dirty="0">
                <a:solidFill>
                  <a:schemeClr val="tx1"/>
                </a:solidFill>
              </a:rPr>
              <a:t>The following items are things an expert looks for in a permit.</a:t>
            </a:r>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7</a:t>
            </a:r>
          </a:p>
        </p:txBody>
      </p:sp>
      <p:pic>
        <p:nvPicPr>
          <p:cNvPr id="10" name="Picture 9">
            <a:extLst>
              <a:ext uri="{FF2B5EF4-FFF2-40B4-BE49-F238E27FC236}">
                <a16:creationId xmlns:a16="http://schemas.microsoft.com/office/drawing/2014/main" id="{0F8842D9-D195-4216-81B2-1DB428FC7C60}"/>
              </a:ext>
            </a:extLst>
          </p:cNvPr>
          <p:cNvPicPr>
            <a:picLocks noChangeAspect="1"/>
          </p:cNvPicPr>
          <p:nvPr/>
        </p:nvPicPr>
        <p:blipFill>
          <a:blip r:embed="rId3"/>
          <a:stretch>
            <a:fillRect/>
          </a:stretch>
        </p:blipFill>
        <p:spPr>
          <a:xfrm>
            <a:off x="5715000" y="473018"/>
            <a:ext cx="1508499" cy="1050982"/>
          </a:xfrm>
          <a:prstGeom prst="rect">
            <a:avLst/>
          </a:prstGeom>
        </p:spPr>
      </p:pic>
      <p:sp>
        <p:nvSpPr>
          <p:cNvPr id="11" name="Speech Bubble: Oval 10">
            <a:extLst>
              <a:ext uri="{FF2B5EF4-FFF2-40B4-BE49-F238E27FC236}">
                <a16:creationId xmlns:a16="http://schemas.microsoft.com/office/drawing/2014/main" id="{7A3EA411-DBBE-46C6-A88D-D53AD6963CA7}"/>
              </a:ext>
            </a:extLst>
          </p:cNvPr>
          <p:cNvSpPr/>
          <p:nvPr/>
        </p:nvSpPr>
        <p:spPr>
          <a:xfrm>
            <a:off x="7190661" y="228600"/>
            <a:ext cx="1677733" cy="914400"/>
          </a:xfrm>
          <a:prstGeom prst="wedgeEllipseCallout">
            <a:avLst>
              <a:gd name="adj1" fmla="val -69547"/>
              <a:gd name="adj2" fmla="val 7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Knowledgeable Equals Confident</a:t>
            </a:r>
            <a:r>
              <a:rPr kumimoji="0" lang="en-US" sz="1800" b="0" i="0" u="none" strike="noStrike" kern="1200" cap="none" spc="0" normalizeH="0" baseline="0" noProof="0" dirty="0">
                <a:ln>
                  <a:noFill/>
                </a:ln>
                <a:solidFill>
                  <a:prstClr val="black"/>
                </a:solidFill>
                <a:effectLst/>
                <a:uLnTx/>
                <a:uFillTx/>
                <a:latin typeface="Tw Cen MT"/>
                <a:ea typeface="+mn-ea"/>
                <a:cs typeface="+mn-cs"/>
              </a:rPr>
              <a:t>!</a:t>
            </a:r>
          </a:p>
        </p:txBody>
      </p:sp>
    </p:spTree>
    <p:extLst>
      <p:ext uri="{BB962C8B-B14F-4D97-AF65-F5344CB8AC3E}">
        <p14:creationId xmlns:p14="http://schemas.microsoft.com/office/powerpoint/2010/main" val="218094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1371600" y="2743200"/>
            <a:ext cx="7123113" cy="2667000"/>
          </a:xfrm>
        </p:spPr>
        <p:txBody>
          <a:bodyPr>
            <a:normAutofit fontScale="25000" lnSpcReduction="20000"/>
          </a:bodyPr>
          <a:lstStyle/>
          <a:p>
            <a:pPr marL="457200" indent="-457200">
              <a:spcAft>
                <a:spcPts val="1200"/>
              </a:spcAft>
              <a:buClrTx/>
              <a:buFont typeface="Arial" panose="020B0604020202020204" pitchFamily="34" charset="0"/>
              <a:buChar char="•"/>
            </a:pPr>
            <a:r>
              <a:rPr lang="en-US" sz="9600" dirty="0"/>
              <a:t>Be alert for permit language that translates enforceability.  Be aware up front what is clear in a permit and what may not be enforceable.</a:t>
            </a:r>
          </a:p>
          <a:p>
            <a:pPr marL="514350" indent="-514350">
              <a:spcAft>
                <a:spcPts val="1200"/>
              </a:spcAft>
              <a:buClrTx/>
              <a:buFont typeface="Arial" panose="020B0604020202020204" pitchFamily="34" charset="0"/>
              <a:buChar char="•"/>
            </a:pPr>
            <a:r>
              <a:rPr lang="en-US" sz="9600" dirty="0"/>
              <a:t>If you think there is an error in permit language, consult with the permit writer to determine if a permitting change is needed.</a:t>
            </a:r>
          </a:p>
          <a:p>
            <a:pPr marL="514350" indent="-514350">
              <a:spcAft>
                <a:spcPts val="1200"/>
              </a:spcAft>
              <a:buClrTx/>
              <a:buFont typeface="Arial" panose="020B0604020202020204" pitchFamily="34" charset="0"/>
              <a:buChar char="•"/>
            </a:pPr>
            <a:r>
              <a:rPr lang="en-US" sz="9600" dirty="0"/>
              <a:t>Remember that you must inspect against the current permit for the inspection</a:t>
            </a:r>
            <a:r>
              <a:rPr lang="en-US" sz="2900" dirty="0"/>
              <a:t>!</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a:bodyPr>
          <a:lstStyle/>
          <a:p>
            <a:r>
              <a:rPr lang="en-US" sz="3200" dirty="0">
                <a:solidFill>
                  <a:schemeClr val="tx1"/>
                </a:solidFill>
              </a:rPr>
              <a:t>Things to look for, (cont’d)</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8</a:t>
            </a:r>
          </a:p>
        </p:txBody>
      </p:sp>
    </p:spTree>
    <p:extLst>
      <p:ext uri="{BB962C8B-B14F-4D97-AF65-F5344CB8AC3E}">
        <p14:creationId xmlns:p14="http://schemas.microsoft.com/office/powerpoint/2010/main" val="138519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1371600" y="2743200"/>
            <a:ext cx="7123113" cy="2819400"/>
          </a:xfrm>
        </p:spPr>
        <p:txBody>
          <a:bodyPr>
            <a:normAutofit fontScale="92500" lnSpcReduction="20000"/>
          </a:bodyPr>
          <a:lstStyle/>
          <a:p>
            <a:r>
              <a:rPr lang="en-US" dirty="0"/>
              <a:t>Regulations define in large measure how the facilities you inspect must operate.  Review the state, federal and local regulations that apply to the facility.</a:t>
            </a:r>
          </a:p>
          <a:p>
            <a:endParaRPr lang="en-US" dirty="0"/>
          </a:p>
          <a:p>
            <a:r>
              <a:rPr lang="en-US" dirty="0"/>
              <a:t>Keep in mind that you’ll need to address all relevant regulations in your permit checklist or your individual regulatory checklists.</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a:bodyPr>
          <a:lstStyle/>
          <a:p>
            <a:r>
              <a:rPr lang="en-US" sz="3600" dirty="0">
                <a:solidFill>
                  <a:schemeClr val="tx1"/>
                </a:solidFill>
              </a:rPr>
              <a:t>Rules “is” rules, buddy . . . </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9</a:t>
            </a:r>
          </a:p>
        </p:txBody>
      </p:sp>
      <p:pic>
        <p:nvPicPr>
          <p:cNvPr id="6" name="Picture 5">
            <a:extLst>
              <a:ext uri="{FF2B5EF4-FFF2-40B4-BE49-F238E27FC236}">
                <a16:creationId xmlns:a16="http://schemas.microsoft.com/office/drawing/2014/main" id="{12484E37-867F-4948-8D23-7C069C195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0" y="999153"/>
            <a:ext cx="1202094" cy="1202094"/>
          </a:xfrm>
          <a:prstGeom prst="rect">
            <a:avLst/>
          </a:prstGeom>
        </p:spPr>
      </p:pic>
    </p:spTree>
    <p:extLst>
      <p:ext uri="{BB962C8B-B14F-4D97-AF65-F5344CB8AC3E}">
        <p14:creationId xmlns:p14="http://schemas.microsoft.com/office/powerpoint/2010/main" val="72692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p:cNvSpPr>
            <a:spLocks noGrp="1" noChangeArrowheads="1"/>
          </p:cNvSpPr>
          <p:nvPr>
            <p:ph type="title"/>
          </p:nvPr>
        </p:nvSpPr>
        <p:spPr/>
        <p:txBody>
          <a:bodyPr/>
          <a:lstStyle/>
          <a:p>
            <a:pPr algn="ctr" eaLnBrk="1" hangingPunct="1"/>
            <a:r>
              <a:rPr lang="en-US">
                <a:latin typeface="Arial" charset="0"/>
              </a:rPr>
              <a:t>Instructors/Facilitators</a:t>
            </a:r>
          </a:p>
        </p:txBody>
      </p:sp>
      <p:sp>
        <p:nvSpPr>
          <p:cNvPr id="19458" name="Content Placeholder 2"/>
          <p:cNvSpPr>
            <a:spLocks noGrp="1" noChangeArrowheads="1"/>
          </p:cNvSpPr>
          <p:nvPr>
            <p:ph idx="1"/>
          </p:nvPr>
        </p:nvSpPr>
        <p:spPr>
          <a:xfrm>
            <a:off x="628650" y="1897062"/>
            <a:ext cx="7886700" cy="4351338"/>
          </a:xfrm>
        </p:spPr>
        <p:txBody>
          <a:bodyPr/>
          <a:lstStyle/>
          <a:p>
            <a:pPr marL="0" indent="0" algn="ctr" eaLnBrk="1" hangingPunct="1">
              <a:buFont typeface="Wingdings 2" charset="0"/>
              <a:buNone/>
            </a:pPr>
            <a:endParaRPr lang="en-US" dirty="0">
              <a:latin typeface="Arial" charset="0"/>
            </a:endParaRPr>
          </a:p>
          <a:p>
            <a:pPr marL="0" indent="0" algn="ctr" eaLnBrk="1" hangingPunct="1">
              <a:buFont typeface="Wingdings 2" charset="0"/>
              <a:buNone/>
            </a:pPr>
            <a:r>
              <a:rPr lang="en-US" sz="3600" dirty="0">
                <a:latin typeface="Arial" charset="0"/>
              </a:rPr>
              <a:t>Mary Boyer</a:t>
            </a:r>
          </a:p>
          <a:p>
            <a:pPr marL="0" indent="0" algn="ctr" eaLnBrk="1" hangingPunct="1">
              <a:buFont typeface="Wingdings 2" charset="0"/>
              <a:buNone/>
            </a:pPr>
            <a:r>
              <a:rPr lang="en-US" sz="3600" dirty="0">
                <a:latin typeface="Arial" charset="0"/>
                <a:hlinkClick r:id="rId3"/>
              </a:rPr>
              <a:t>4mboyer@gmail.com</a:t>
            </a:r>
            <a:endParaRPr lang="en-US" sz="3600" dirty="0">
              <a:latin typeface="Arial" charset="0"/>
            </a:endParaRPr>
          </a:p>
          <a:p>
            <a:pPr marL="0" indent="0" algn="ctr" eaLnBrk="1" hangingPunct="1">
              <a:buFont typeface="Wingdings 2" charset="0"/>
              <a:buNone/>
            </a:pPr>
            <a:endParaRPr lang="en-US" sz="3600" dirty="0">
              <a:latin typeface="Arial" charset="0"/>
            </a:endParaRPr>
          </a:p>
          <a:p>
            <a:pPr marL="0" indent="0" algn="ctr" eaLnBrk="1" hangingPunct="1">
              <a:buFont typeface="Wingdings 2" charset="0"/>
              <a:buNone/>
            </a:pPr>
            <a:r>
              <a:rPr lang="en-US" sz="3600" dirty="0">
                <a:latin typeface="Arial" charset="0"/>
              </a:rPr>
              <a:t>Lisa Brown</a:t>
            </a:r>
          </a:p>
          <a:p>
            <a:pPr marL="0" indent="0" algn="ctr" eaLnBrk="1" hangingPunct="1">
              <a:buFont typeface="Wingdings 2" charset="0"/>
              <a:buNone/>
            </a:pPr>
            <a:r>
              <a:rPr lang="en-US" sz="3600" dirty="0">
                <a:latin typeface="Arial" charset="0"/>
              </a:rPr>
              <a:t>lisafbrown16@gmail.com</a:t>
            </a:r>
          </a:p>
          <a:p>
            <a:pPr marL="0" indent="0" algn="ctr" eaLnBrk="1" hangingPunct="1">
              <a:buFont typeface="Wingdings 2" charset="0"/>
              <a:buNone/>
            </a:pPr>
            <a:endParaRPr lang="en-US" sz="3600" dirty="0">
              <a:latin typeface="Arial" charset="0"/>
            </a:endParaRPr>
          </a:p>
          <a:p>
            <a:pPr marL="0" indent="0" algn="ctr" eaLnBrk="1" hangingPunct="1">
              <a:buFont typeface="Wingdings 2" charset="0"/>
              <a:buNone/>
            </a:pPr>
            <a:endParaRPr lang="en-US" sz="3600" dirty="0">
              <a:latin typeface="Arial" charset="0"/>
            </a:endParaRPr>
          </a:p>
          <a:p>
            <a:pPr marL="0" indent="0" algn="ctr" eaLnBrk="1" hangingPunct="1">
              <a:buFont typeface="Wingdings 2" charset="0"/>
              <a:buNone/>
            </a:pPr>
            <a:endParaRPr lang="en-US" dirty="0">
              <a:latin typeface="Arial"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409906C-55BE-A044-807E-030FBCB49307}" type="slidenum">
              <a:rPr lang="en-US" sz="2000">
                <a:latin typeface="Arial" charset="0"/>
                <a:cs typeface="Arial" charset="0"/>
              </a:rPr>
              <a:pPr/>
              <a:t>2</a:t>
            </a:fld>
            <a:endParaRPr lang="en-US" sz="200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457200" y="2743200"/>
            <a:ext cx="7924800" cy="4191000"/>
          </a:xfrm>
        </p:spPr>
        <p:txBody>
          <a:bodyPr>
            <a:normAutofit fontScale="25000" lnSpcReduction="20000"/>
          </a:bodyPr>
          <a:lstStyle/>
          <a:p>
            <a:r>
              <a:rPr lang="en-US" sz="9600" b="1" u="sng" dirty="0"/>
              <a:t>Tip #2:</a:t>
            </a:r>
          </a:p>
          <a:p>
            <a:r>
              <a:rPr lang="en-US" sz="9600" b="1" dirty="0"/>
              <a:t>Be alert to regulatory testing requirements, and how these may or may not agree with permit required testing. </a:t>
            </a:r>
            <a:r>
              <a:rPr lang="en-US" sz="9600" dirty="0"/>
              <a:t> It is important to check to see that scheduling and test method stipulations are acceptable for both.</a:t>
            </a:r>
          </a:p>
          <a:p>
            <a:endParaRPr lang="en-US" sz="9600" dirty="0"/>
          </a:p>
          <a:p>
            <a:r>
              <a:rPr lang="en-US" sz="9600" b="1" u="sng" dirty="0"/>
              <a:t>Tip #3:</a:t>
            </a:r>
          </a:p>
          <a:p>
            <a:r>
              <a:rPr lang="en-US" sz="9600" dirty="0"/>
              <a:t>Regulations are difficult to read and comprehend! </a:t>
            </a:r>
          </a:p>
          <a:p>
            <a:r>
              <a:rPr lang="en-US" sz="9600" dirty="0"/>
              <a:t>Keep a cheat sheet that specifies equipment type, dates of installation, source type (major, minor, etc.).  </a:t>
            </a:r>
          </a:p>
          <a:p>
            <a:r>
              <a:rPr lang="en-US" sz="9600" dirty="0"/>
              <a:t>This will help you identify regulatory paragraphs/sub-paragraphs that </a:t>
            </a:r>
            <a:r>
              <a:rPr lang="en-US" sz="9600" i="1" dirty="0"/>
              <a:t>actually</a:t>
            </a:r>
            <a:r>
              <a:rPr lang="en-US" sz="9600" dirty="0"/>
              <a:t> apply to your facility.</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a:xfrm>
            <a:off x="1447800" y="1281974"/>
            <a:ext cx="7620000" cy="1586830"/>
          </a:xfrm>
        </p:spPr>
        <p:txBody>
          <a:bodyPr>
            <a:noAutofit/>
          </a:bodyPr>
          <a:lstStyle/>
          <a:p>
            <a:r>
              <a:rPr lang="en-US" sz="3200" dirty="0">
                <a:solidFill>
                  <a:schemeClr val="tx1"/>
                </a:solidFill>
              </a:rPr>
              <a:t>Some things an expert keeps in </a:t>
            </a:r>
            <a:br>
              <a:rPr lang="en-US" sz="3200" dirty="0">
                <a:solidFill>
                  <a:schemeClr val="tx1"/>
                </a:solidFill>
              </a:rPr>
            </a:br>
            <a:r>
              <a:rPr lang="en-US" sz="3200" dirty="0">
                <a:solidFill>
                  <a:schemeClr val="tx1"/>
                </a:solidFill>
              </a:rPr>
              <a:t>mind regarding regulations:</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a:xfrm>
            <a:off x="0" y="1281974"/>
            <a:ext cx="1295400" cy="100402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10</a:t>
            </a:r>
          </a:p>
        </p:txBody>
      </p:sp>
      <p:pic>
        <p:nvPicPr>
          <p:cNvPr id="6" name="Picture 5">
            <a:extLst>
              <a:ext uri="{FF2B5EF4-FFF2-40B4-BE49-F238E27FC236}">
                <a16:creationId xmlns:a16="http://schemas.microsoft.com/office/drawing/2014/main" id="{B465E1E5-2D3A-4BA8-94F2-5B9A3CB941DD}"/>
              </a:ext>
            </a:extLst>
          </p:cNvPr>
          <p:cNvPicPr>
            <a:picLocks noChangeAspect="1"/>
          </p:cNvPicPr>
          <p:nvPr/>
        </p:nvPicPr>
        <p:blipFill>
          <a:blip r:embed="rId3"/>
          <a:stretch>
            <a:fillRect/>
          </a:stretch>
        </p:blipFill>
        <p:spPr>
          <a:xfrm>
            <a:off x="7002493" y="1281974"/>
            <a:ext cx="1537241" cy="1586830"/>
          </a:xfrm>
          <a:prstGeom prst="rect">
            <a:avLst/>
          </a:prstGeom>
          <a:ln w="12700">
            <a:solidFill>
              <a:schemeClr val="tx1"/>
            </a:solidFill>
          </a:ln>
        </p:spPr>
      </p:pic>
    </p:spTree>
    <p:extLst>
      <p:ext uri="{BB962C8B-B14F-4D97-AF65-F5344CB8AC3E}">
        <p14:creationId xmlns:p14="http://schemas.microsoft.com/office/powerpoint/2010/main" val="152825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838200" y="2563122"/>
            <a:ext cx="7123113" cy="4294878"/>
          </a:xfrm>
        </p:spPr>
        <p:txBody>
          <a:bodyPr>
            <a:normAutofit fontScale="25000" lnSpcReduction="20000"/>
          </a:bodyPr>
          <a:lstStyle/>
          <a:p>
            <a:endParaRPr lang="en-US" sz="8000" b="1" u="sng" dirty="0"/>
          </a:p>
          <a:p>
            <a:r>
              <a:rPr lang="en-US" sz="9600" b="1" u="sng" dirty="0"/>
              <a:t>Tip #4</a:t>
            </a:r>
            <a:r>
              <a:rPr lang="en-US" sz="9600" dirty="0"/>
              <a:t>:</a:t>
            </a:r>
          </a:p>
          <a:p>
            <a:r>
              <a:rPr lang="en-US" sz="9600" dirty="0"/>
              <a:t>Ask how the facility complies with specific regulations.  </a:t>
            </a:r>
          </a:p>
          <a:p>
            <a:r>
              <a:rPr lang="en-US" sz="9600" dirty="0"/>
              <a:t>During the inspection verify if the facility follows these practices. This will make it easier to pinpoint anything that seems to be out of compliance.</a:t>
            </a:r>
          </a:p>
          <a:p>
            <a:endParaRPr lang="en-US" sz="9600" dirty="0"/>
          </a:p>
          <a:p>
            <a:r>
              <a:rPr lang="en-US" sz="9600" b="1" u="sng" dirty="0"/>
              <a:t>Tip #5:</a:t>
            </a:r>
          </a:p>
          <a:p>
            <a:r>
              <a:rPr lang="en-US" sz="9600" b="1" dirty="0"/>
              <a:t>For complex regulations, carry a hard copy or an electronic file of the </a:t>
            </a:r>
            <a:r>
              <a:rPr lang="en-US" sz="9600" b="1" u="sng" dirty="0"/>
              <a:t>full</a:t>
            </a:r>
            <a:r>
              <a:rPr lang="en-US" sz="9600" b="1" dirty="0"/>
              <a:t> regulation in the field</a:t>
            </a:r>
            <a:r>
              <a:rPr lang="en-US" sz="9600" dirty="0"/>
              <a:t>.  If there is any question or disagreement about facility  compliance, you will have a reference to check.  </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a:xfrm>
            <a:off x="1584036" y="1826275"/>
            <a:ext cx="7620000" cy="990600"/>
          </a:xfrm>
        </p:spPr>
        <p:txBody>
          <a:bodyPr>
            <a:normAutofit fontScale="90000"/>
          </a:bodyPr>
          <a:lstStyle/>
          <a:p>
            <a:r>
              <a:rPr lang="en-US" sz="3600" dirty="0">
                <a:solidFill>
                  <a:schemeClr val="tx1"/>
                </a:solidFill>
              </a:rPr>
              <a:t>MORE TIPS ON REGULATIIONS</a:t>
            </a:r>
            <a:br>
              <a:rPr lang="en-US" b="1" u="sng" dirty="0"/>
            </a:br>
            <a:endParaRPr lang="en-US" dirty="0"/>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11</a:t>
            </a:r>
          </a:p>
        </p:txBody>
      </p:sp>
      <p:pic>
        <p:nvPicPr>
          <p:cNvPr id="6" name="Picture 5">
            <a:extLst>
              <a:ext uri="{FF2B5EF4-FFF2-40B4-BE49-F238E27FC236}">
                <a16:creationId xmlns:a16="http://schemas.microsoft.com/office/drawing/2014/main" id="{CBB2FA8F-F33C-467A-9328-9E6E9E401F08}"/>
              </a:ext>
            </a:extLst>
          </p:cNvPr>
          <p:cNvPicPr>
            <a:picLocks noChangeAspect="1"/>
          </p:cNvPicPr>
          <p:nvPr/>
        </p:nvPicPr>
        <p:blipFill>
          <a:blip r:embed="rId3"/>
          <a:stretch>
            <a:fillRect/>
          </a:stretch>
        </p:blipFill>
        <p:spPr>
          <a:xfrm>
            <a:off x="228573" y="76200"/>
            <a:ext cx="1219254" cy="1184031"/>
          </a:xfrm>
          <a:prstGeom prst="rect">
            <a:avLst/>
          </a:prstGeom>
          <a:ln w="12700">
            <a:solidFill>
              <a:schemeClr val="tx1"/>
            </a:solidFill>
          </a:ln>
        </p:spPr>
      </p:pic>
    </p:spTree>
    <p:extLst>
      <p:ext uri="{BB962C8B-B14F-4D97-AF65-F5344CB8AC3E}">
        <p14:creationId xmlns:p14="http://schemas.microsoft.com/office/powerpoint/2010/main" val="294221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304800" y="2971800"/>
            <a:ext cx="7123113" cy="2743200"/>
          </a:xfrm>
        </p:spPr>
        <p:txBody>
          <a:bodyPr>
            <a:normAutofit fontScale="85000" lnSpcReduction="20000"/>
          </a:bodyPr>
          <a:lstStyle/>
          <a:p>
            <a:r>
              <a:rPr lang="en-US" sz="3200" dirty="0">
                <a:solidFill>
                  <a:schemeClr val="tx1"/>
                </a:solidFill>
              </a:rPr>
              <a:t>Review the facility compliance history:</a:t>
            </a:r>
          </a:p>
          <a:p>
            <a:endParaRPr lang="en-US" dirty="0">
              <a:solidFill>
                <a:schemeClr val="tx1"/>
              </a:solidFill>
            </a:endParaRPr>
          </a:p>
          <a:p>
            <a:r>
              <a:rPr lang="en-US" dirty="0">
                <a:solidFill>
                  <a:schemeClr val="tx1"/>
                </a:solidFill>
              </a:rPr>
              <a:t>Past enforcement actions;</a:t>
            </a:r>
          </a:p>
          <a:p>
            <a:r>
              <a:rPr lang="en-US" dirty="0">
                <a:solidFill>
                  <a:schemeClr val="tx1"/>
                </a:solidFill>
              </a:rPr>
              <a:t>Past inspection reports;</a:t>
            </a:r>
          </a:p>
          <a:p>
            <a:r>
              <a:rPr lang="en-US" dirty="0">
                <a:solidFill>
                  <a:schemeClr val="tx1"/>
                </a:solidFill>
              </a:rPr>
              <a:t>Compliance test reports, notifications; </a:t>
            </a:r>
          </a:p>
          <a:p>
            <a:r>
              <a:rPr lang="en-US" dirty="0">
                <a:solidFill>
                  <a:schemeClr val="tx1"/>
                </a:solidFill>
              </a:rPr>
              <a:t>Permit modifications or equipment changes;</a:t>
            </a:r>
          </a:p>
          <a:p>
            <a:r>
              <a:rPr lang="en-US" dirty="0">
                <a:solidFill>
                  <a:schemeClr val="tx1"/>
                </a:solidFill>
              </a:rPr>
              <a:t>Compliance orders.</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a:bodyPr>
          <a:lstStyle/>
          <a:p>
            <a:r>
              <a:rPr lang="en-US" sz="4000" dirty="0">
                <a:solidFill>
                  <a:schemeClr val="tx1"/>
                </a:solidFill>
              </a:rPr>
              <a:t>The past is a key to the present.</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12</a:t>
            </a:r>
          </a:p>
        </p:txBody>
      </p:sp>
    </p:spTree>
    <p:extLst>
      <p:ext uri="{BB962C8B-B14F-4D97-AF65-F5344CB8AC3E}">
        <p14:creationId xmlns:p14="http://schemas.microsoft.com/office/powerpoint/2010/main" val="1229524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381000" y="2971800"/>
            <a:ext cx="7123113" cy="2895600"/>
          </a:xfrm>
        </p:spPr>
        <p:txBody>
          <a:bodyPr>
            <a:normAutofit fontScale="92500"/>
          </a:bodyPr>
          <a:lstStyle/>
          <a:p>
            <a:r>
              <a:rPr lang="en-US" dirty="0"/>
              <a:t>Review of additional documents may show other conditions that must be assessed during the onsite inspection such as:</a:t>
            </a:r>
          </a:p>
          <a:p>
            <a:pPr marL="457200" indent="-457200">
              <a:buFont typeface="Arial" panose="020B0604020202020204" pitchFamily="34" charset="0"/>
              <a:buChar char="•"/>
            </a:pPr>
            <a:r>
              <a:rPr lang="en-US" dirty="0"/>
              <a:t>compliance orders,</a:t>
            </a:r>
          </a:p>
          <a:p>
            <a:pPr marL="457200" indent="-457200">
              <a:buFont typeface="Arial" panose="020B0604020202020204" pitchFamily="34" charset="0"/>
              <a:buChar char="•"/>
            </a:pPr>
            <a:r>
              <a:rPr lang="en-US" dirty="0"/>
              <a:t>active enforcement documents may have special conditions submitted for consent decrees</a:t>
            </a:r>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a:xfrm>
            <a:off x="1447800" y="1785257"/>
            <a:ext cx="7620000" cy="990600"/>
          </a:xfrm>
        </p:spPr>
        <p:txBody>
          <a:bodyPr>
            <a:normAutofit fontScale="90000"/>
          </a:bodyPr>
          <a:lstStyle/>
          <a:p>
            <a:r>
              <a:rPr lang="en-US" sz="3100" dirty="0">
                <a:solidFill>
                  <a:schemeClr val="tx1"/>
                </a:solidFill>
              </a:rPr>
              <a:t>Expert inspectors branch out from the basic permit.</a:t>
            </a:r>
            <a:br>
              <a:rPr lang="en-US" dirty="0"/>
            </a:br>
            <a:endParaRPr lang="en-US" dirty="0"/>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13</a:t>
            </a:r>
          </a:p>
        </p:txBody>
      </p:sp>
      <p:pic>
        <p:nvPicPr>
          <p:cNvPr id="6" name="Picture 5">
            <a:extLst>
              <a:ext uri="{FF2B5EF4-FFF2-40B4-BE49-F238E27FC236}">
                <a16:creationId xmlns:a16="http://schemas.microsoft.com/office/drawing/2014/main" id="{29C609C2-DAFE-4AA5-9329-6E93E31ECDDF}"/>
              </a:ext>
            </a:extLst>
          </p:cNvPr>
          <p:cNvPicPr>
            <a:picLocks noChangeAspect="1"/>
          </p:cNvPicPr>
          <p:nvPr/>
        </p:nvPicPr>
        <p:blipFill>
          <a:blip r:embed="rId3"/>
          <a:stretch>
            <a:fillRect/>
          </a:stretch>
        </p:blipFill>
        <p:spPr>
          <a:xfrm>
            <a:off x="4191000" y="457299"/>
            <a:ext cx="2438400" cy="1167184"/>
          </a:xfrm>
          <a:prstGeom prst="rect">
            <a:avLst/>
          </a:prstGeom>
          <a:ln w="12700">
            <a:solidFill>
              <a:schemeClr val="bg1"/>
            </a:solidFill>
          </a:ln>
        </p:spPr>
      </p:pic>
      <p:sp>
        <p:nvSpPr>
          <p:cNvPr id="7" name="Rectangle 6">
            <a:extLst>
              <a:ext uri="{FF2B5EF4-FFF2-40B4-BE49-F238E27FC236}">
                <a16:creationId xmlns:a16="http://schemas.microsoft.com/office/drawing/2014/main" id="{2CCF98DA-599D-49FE-8B52-5C62A5640BFD}"/>
              </a:ext>
            </a:extLst>
          </p:cNvPr>
          <p:cNvSpPr/>
          <p:nvPr/>
        </p:nvSpPr>
        <p:spPr>
          <a:xfrm>
            <a:off x="4343400" y="482519"/>
            <a:ext cx="11528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Dig deep!!</a:t>
            </a:r>
          </a:p>
        </p:txBody>
      </p:sp>
    </p:spTree>
    <p:extLst>
      <p:ext uri="{BB962C8B-B14F-4D97-AF65-F5344CB8AC3E}">
        <p14:creationId xmlns:p14="http://schemas.microsoft.com/office/powerpoint/2010/main" val="154949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457200" y="2895600"/>
            <a:ext cx="7123113" cy="2895600"/>
          </a:xfrm>
        </p:spPr>
        <p:txBody>
          <a:bodyPr>
            <a:normAutofit fontScale="92500" lnSpcReduction="20000"/>
          </a:bodyPr>
          <a:lstStyle/>
          <a:p>
            <a:endParaRPr lang="en-US" b="1" u="sng" dirty="0"/>
          </a:p>
          <a:p>
            <a:r>
              <a:rPr lang="en-US" b="1" u="sng" dirty="0"/>
              <a:t>Tip #6:</a:t>
            </a:r>
          </a:p>
          <a:p>
            <a:pPr marL="457200" indent="-457200">
              <a:buFont typeface="Arial" panose="020B0604020202020204" pitchFamily="34" charset="0"/>
              <a:buChar char="•"/>
            </a:pPr>
            <a:r>
              <a:rPr lang="en-US" dirty="0"/>
              <a:t>Check that recordkeeping and reporting requirements are being met </a:t>
            </a:r>
            <a:r>
              <a:rPr lang="en-US" i="1" u="sng" dirty="0"/>
              <a:t>to the letter</a:t>
            </a:r>
            <a:r>
              <a:rPr lang="en-US" dirty="0"/>
              <a:t>. </a:t>
            </a:r>
          </a:p>
          <a:p>
            <a:pPr marL="457200" indent="-457200">
              <a:buFont typeface="Arial" panose="020B0604020202020204" pitchFamily="34" charset="0"/>
              <a:buChar char="•"/>
            </a:pPr>
            <a:r>
              <a:rPr lang="en-US" dirty="0"/>
              <a:t>If you identify potential recordkeeping violations, pay special attention to that part of the facility’s process, in case there is a more extensive problem.</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a:bodyPr>
          <a:lstStyle/>
          <a:p>
            <a:r>
              <a:rPr lang="en-US" sz="2400" dirty="0">
                <a:solidFill>
                  <a:schemeClr val="tx1"/>
                </a:solidFill>
              </a:rPr>
              <a:t>An expert gleans everything possible from reports submitted by the facility before going in the field:</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14</a:t>
            </a:r>
          </a:p>
        </p:txBody>
      </p:sp>
    </p:spTree>
    <p:extLst>
      <p:ext uri="{BB962C8B-B14F-4D97-AF65-F5344CB8AC3E}">
        <p14:creationId xmlns:p14="http://schemas.microsoft.com/office/powerpoint/2010/main" val="50104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762000" y="2286000"/>
            <a:ext cx="7123113" cy="4246921"/>
          </a:xfrm>
        </p:spPr>
        <p:txBody>
          <a:bodyPr>
            <a:normAutofit/>
          </a:bodyPr>
          <a:lstStyle/>
          <a:p>
            <a:endParaRPr lang="en-US" sz="1900" dirty="0">
              <a:solidFill>
                <a:schemeClr val="tx1"/>
              </a:solidFill>
            </a:endParaRPr>
          </a:p>
          <a:p>
            <a:r>
              <a:rPr lang="en-US" sz="2100" b="1" dirty="0">
                <a:solidFill>
                  <a:schemeClr val="tx1"/>
                </a:solidFill>
              </a:rPr>
              <a:t>Questions:</a:t>
            </a:r>
          </a:p>
          <a:p>
            <a:r>
              <a:rPr lang="en-US" sz="2100" dirty="0">
                <a:solidFill>
                  <a:schemeClr val="tx1"/>
                </a:solidFill>
              </a:rPr>
              <a:t>Does your agency have standardized checklists for regulations or permits, or do you create your own, for Title V or NSR permits?</a:t>
            </a:r>
          </a:p>
          <a:p>
            <a:r>
              <a:rPr lang="en-US" sz="2100" dirty="0">
                <a:solidFill>
                  <a:schemeClr val="tx1"/>
                </a:solidFill>
              </a:rPr>
              <a:t>Does your agency have standard inspection plans? </a:t>
            </a:r>
            <a:endParaRPr lang="en-US" sz="2100" b="1" u="sng" dirty="0">
              <a:solidFill>
                <a:schemeClr val="tx1"/>
              </a:solidFill>
            </a:endParaRPr>
          </a:p>
          <a:p>
            <a:r>
              <a:rPr lang="en-US" sz="2100" b="1" u="sng" dirty="0">
                <a:solidFill>
                  <a:schemeClr val="tx1"/>
                </a:solidFill>
              </a:rPr>
              <a:t>Tip #7:</a:t>
            </a:r>
          </a:p>
          <a:p>
            <a:r>
              <a:rPr lang="en-US" sz="2100" dirty="0">
                <a:solidFill>
                  <a:schemeClr val="tx1"/>
                </a:solidFill>
              </a:rPr>
              <a:t>If your agency allows, fill in parts of checklists confirmed via facility reports </a:t>
            </a:r>
            <a:r>
              <a:rPr lang="en-US" sz="2100" u="sng" dirty="0">
                <a:solidFill>
                  <a:schemeClr val="tx1"/>
                </a:solidFill>
              </a:rPr>
              <a:t>before</a:t>
            </a:r>
            <a:r>
              <a:rPr lang="en-US" sz="2100" dirty="0">
                <a:solidFill>
                  <a:schemeClr val="tx1"/>
                </a:solidFill>
              </a:rPr>
              <a:t> going into the field. </a:t>
            </a:r>
          </a:p>
          <a:p>
            <a:r>
              <a:rPr lang="en-US" sz="2100" dirty="0">
                <a:solidFill>
                  <a:schemeClr val="tx1"/>
                </a:solidFill>
              </a:rPr>
              <a:t>This will help you ask questions about potential problems or anything that is unclear to you about the facility process.</a:t>
            </a:r>
          </a:p>
          <a:p>
            <a:endParaRPr lang="en-US" dirty="0"/>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a:xfrm>
            <a:off x="265113" y="405592"/>
            <a:ext cx="7620000" cy="990600"/>
          </a:xfrm>
        </p:spPr>
        <p:txBody>
          <a:bodyPr>
            <a:normAutofit/>
          </a:bodyPr>
          <a:lstStyle/>
          <a:p>
            <a:r>
              <a:rPr lang="en-US" sz="2400" dirty="0">
                <a:solidFill>
                  <a:schemeClr val="tx1"/>
                </a:solidFill>
              </a:rPr>
              <a:t>Once all background information has been assembled and reviewed </a:t>
            </a:r>
            <a:r>
              <a:rPr lang="en-US" sz="2400" b="1" dirty="0">
                <a:solidFill>
                  <a:schemeClr val="tx1"/>
                </a:solidFill>
              </a:rPr>
              <a:t>per your agency’s inspection guidelines </a:t>
            </a:r>
            <a:r>
              <a:rPr lang="en-US" sz="2400" dirty="0">
                <a:solidFill>
                  <a:schemeClr val="tx1"/>
                </a:solidFill>
              </a:rPr>
              <a:t>. . .</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15</a:t>
            </a:r>
          </a:p>
        </p:txBody>
      </p:sp>
      <p:pic>
        <p:nvPicPr>
          <p:cNvPr id="6" name="Picture 5">
            <a:extLst>
              <a:ext uri="{FF2B5EF4-FFF2-40B4-BE49-F238E27FC236}">
                <a16:creationId xmlns:a16="http://schemas.microsoft.com/office/drawing/2014/main" id="{61AE55AB-12E8-4500-ADD5-6A276A118C3B}"/>
              </a:ext>
            </a:extLst>
          </p:cNvPr>
          <p:cNvPicPr>
            <a:picLocks noChangeAspect="1"/>
          </p:cNvPicPr>
          <p:nvPr/>
        </p:nvPicPr>
        <p:blipFill>
          <a:blip r:embed="rId3"/>
          <a:stretch>
            <a:fillRect/>
          </a:stretch>
        </p:blipFill>
        <p:spPr>
          <a:xfrm>
            <a:off x="7570524" y="415374"/>
            <a:ext cx="1329690" cy="1329690"/>
          </a:xfrm>
          <a:prstGeom prst="rect">
            <a:avLst/>
          </a:prstGeom>
          <a:ln w="12700">
            <a:solidFill>
              <a:schemeClr val="tx1"/>
            </a:solidFill>
          </a:ln>
        </p:spPr>
      </p:pic>
      <p:sp>
        <p:nvSpPr>
          <p:cNvPr id="7" name="Rectangle 6">
            <a:extLst>
              <a:ext uri="{FF2B5EF4-FFF2-40B4-BE49-F238E27FC236}">
                <a16:creationId xmlns:a16="http://schemas.microsoft.com/office/drawing/2014/main" id="{69941FF1-C285-4AAB-B7D5-0C3E6306911E}"/>
              </a:ext>
            </a:extLst>
          </p:cNvPr>
          <p:cNvSpPr/>
          <p:nvPr/>
        </p:nvSpPr>
        <p:spPr>
          <a:xfrm>
            <a:off x="1524000" y="1654301"/>
            <a:ext cx="7268194"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 . </a:t>
            </a:r>
            <a:r>
              <a:rPr kumimoji="0" lang="en-US" sz="1900" b="0" i="0" u="none" strike="noStrike" kern="1200" cap="none" spc="0" normalizeH="0" baseline="0" noProof="0" dirty="0">
                <a:ln>
                  <a:noFill/>
                </a:ln>
                <a:solidFill>
                  <a:prstClr val="black"/>
                </a:solidFill>
                <a:effectLst/>
                <a:uLnTx/>
                <a:uFillTx/>
                <a:latin typeface="Tw Cen MT"/>
                <a:ea typeface="+mn-ea"/>
                <a:cs typeface="+mn-cs"/>
              </a:rPr>
              <a:t>.  Go to the next part of inspection preparation: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Tw Cen MT"/>
                <a:ea typeface="+mn-ea"/>
                <a:cs typeface="+mn-cs"/>
              </a:rPr>
              <a:t>creating an inspection plan (written or non-written), and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Tw Cen MT"/>
                <a:ea typeface="+mn-ea"/>
                <a:cs typeface="+mn-cs"/>
              </a:rPr>
              <a:t>create checklists.  </a:t>
            </a:r>
          </a:p>
        </p:txBody>
      </p:sp>
    </p:spTree>
    <p:extLst>
      <p:ext uri="{BB962C8B-B14F-4D97-AF65-F5344CB8AC3E}">
        <p14:creationId xmlns:p14="http://schemas.microsoft.com/office/powerpoint/2010/main" val="276823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620904" y="2819400"/>
            <a:ext cx="7123113" cy="3048000"/>
          </a:xfrm>
        </p:spPr>
        <p:txBody>
          <a:bodyPr>
            <a:normAutofit fontScale="92500" lnSpcReduction="20000"/>
          </a:bodyPr>
          <a:lstStyle/>
          <a:p>
            <a:pPr marL="457200" indent="-457200">
              <a:buClrTx/>
              <a:buFont typeface="+mj-lt"/>
              <a:buAutoNum type="arabicPeriod"/>
            </a:pPr>
            <a:r>
              <a:rPr lang="en-US" dirty="0"/>
              <a:t>Create a written list of all required equipment and safety gear.  </a:t>
            </a:r>
          </a:p>
          <a:p>
            <a:pPr marL="457200" indent="-457200">
              <a:buClrTx/>
              <a:buFont typeface="+mj-lt"/>
              <a:buAutoNum type="arabicPeriod"/>
            </a:pPr>
            <a:r>
              <a:rPr lang="en-US" dirty="0"/>
              <a:t>Check the status of equipment—functioning, batteries charged, backups, personal gas monitor active?  </a:t>
            </a:r>
          </a:p>
          <a:p>
            <a:pPr marL="457200" indent="-457200">
              <a:buClrTx/>
              <a:buFont typeface="+mj-lt"/>
              <a:buAutoNum type="arabicPeriod"/>
            </a:pPr>
            <a:r>
              <a:rPr lang="en-US" dirty="0"/>
              <a:t>Do you have your PPE ready (e.g., fluorescent vest, safety glasses/goggles, respirator, gloves, etc.)</a:t>
            </a:r>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rmAutofit/>
          </a:bodyPr>
          <a:lstStyle/>
          <a:p>
            <a:r>
              <a:rPr lang="en-US" sz="2800" dirty="0">
                <a:solidFill>
                  <a:schemeClr val="tx1"/>
                </a:solidFill>
              </a:rPr>
              <a:t>Your final pre-inspection step: Prepare equipment and a safety plan.</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16</a:t>
            </a:r>
          </a:p>
        </p:txBody>
      </p:sp>
      <p:pic>
        <p:nvPicPr>
          <p:cNvPr id="6" name="Picture 5">
            <a:extLst>
              <a:ext uri="{FF2B5EF4-FFF2-40B4-BE49-F238E27FC236}">
                <a16:creationId xmlns:a16="http://schemas.microsoft.com/office/drawing/2014/main" id="{503CEDCA-E814-4F33-AECF-C3A29FA6A94F}"/>
              </a:ext>
            </a:extLst>
          </p:cNvPr>
          <p:cNvPicPr>
            <a:picLocks noChangeAspect="1"/>
          </p:cNvPicPr>
          <p:nvPr/>
        </p:nvPicPr>
        <p:blipFill>
          <a:blip r:embed="rId3"/>
          <a:stretch>
            <a:fillRect/>
          </a:stretch>
        </p:blipFill>
        <p:spPr>
          <a:xfrm>
            <a:off x="1371600" y="-196214"/>
            <a:ext cx="1371600" cy="1834514"/>
          </a:xfrm>
          <a:prstGeom prst="rect">
            <a:avLst/>
          </a:prstGeom>
        </p:spPr>
      </p:pic>
    </p:spTree>
    <p:extLst>
      <p:ext uri="{BB962C8B-B14F-4D97-AF65-F5344CB8AC3E}">
        <p14:creationId xmlns:p14="http://schemas.microsoft.com/office/powerpoint/2010/main" val="261992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616527" y="2819400"/>
            <a:ext cx="7123113" cy="3565524"/>
          </a:xfrm>
        </p:spPr>
        <p:txBody>
          <a:bodyPr>
            <a:normAutofit fontScale="77500" lnSpcReduction="20000"/>
          </a:bodyPr>
          <a:lstStyle/>
          <a:p>
            <a:r>
              <a:rPr lang="en-US" dirty="0"/>
              <a:t> </a:t>
            </a:r>
            <a:r>
              <a:rPr lang="en-US" b="1" u="sng" dirty="0"/>
              <a:t>Tip #8:</a:t>
            </a:r>
          </a:p>
          <a:p>
            <a:pPr marL="457200" indent="-457200">
              <a:buFont typeface="Arial" panose="020B0604020202020204" pitchFamily="34" charset="0"/>
              <a:buChar char="•"/>
            </a:pPr>
            <a:r>
              <a:rPr lang="en-US" dirty="0"/>
              <a:t>Field conditions can change unexpectedly.  Have all items that could be needed—better more than less!  </a:t>
            </a:r>
          </a:p>
          <a:p>
            <a:pPr marL="457200" indent="-457200">
              <a:buFont typeface="Arial" panose="020B0604020202020204" pitchFamily="34" charset="0"/>
              <a:buChar char="•"/>
            </a:pPr>
            <a:r>
              <a:rPr lang="en-US" dirty="0"/>
              <a:t>Clear plan if you encounter unsafe or difficult working conditions (e.g., numbers for supervisor, or other staff at the office to track your whereabouts and well-being.</a:t>
            </a:r>
          </a:p>
          <a:p>
            <a:pPr marL="457200" indent="-457200">
              <a:buFont typeface="Arial" panose="020B0604020202020204" pitchFamily="34" charset="0"/>
              <a:buChar char="•"/>
            </a:pPr>
            <a:r>
              <a:rPr lang="en-US" dirty="0"/>
              <a:t>Take reasonable onsite safety training/briefing that a facility may require.</a:t>
            </a:r>
          </a:p>
          <a:p>
            <a:pPr marL="457200" indent="-457200">
              <a:buFont typeface="Arial" panose="020B0604020202020204" pitchFamily="34" charset="0"/>
              <a:buChar char="•"/>
            </a:pPr>
            <a:r>
              <a:rPr lang="en-US" dirty="0"/>
              <a:t>Obey facility staff’s safety warnings, but be prepared to exit an unsafe situation </a:t>
            </a:r>
            <a:r>
              <a:rPr lang="en-US" i="1" u="sng" dirty="0"/>
              <a:t>anytime</a:t>
            </a:r>
            <a:r>
              <a:rPr lang="en-US" dirty="0"/>
              <a:t> you recognize a hazard, regardless of what others may do.</a:t>
            </a:r>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p:txBody>
          <a:bodyPr>
            <a:noAutofit/>
          </a:bodyPr>
          <a:lstStyle/>
          <a:p>
            <a:r>
              <a:rPr lang="en-US" sz="2800" dirty="0">
                <a:solidFill>
                  <a:schemeClr val="tx1"/>
                </a:solidFill>
              </a:rPr>
              <a:t>An expert does not assume nothing</a:t>
            </a:r>
            <a:br>
              <a:rPr lang="en-US" sz="2800" dirty="0">
                <a:solidFill>
                  <a:schemeClr val="tx1"/>
                </a:solidFill>
              </a:rPr>
            </a:br>
            <a:r>
              <a:rPr lang="en-US" sz="2800" dirty="0">
                <a:solidFill>
                  <a:schemeClr val="tx1"/>
                </a:solidFill>
              </a:rPr>
              <a:t>can go wrong based on past work</a:t>
            </a:r>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17</a:t>
            </a:r>
          </a:p>
        </p:txBody>
      </p:sp>
      <p:pic>
        <p:nvPicPr>
          <p:cNvPr id="6" name="Picture 5">
            <a:extLst>
              <a:ext uri="{FF2B5EF4-FFF2-40B4-BE49-F238E27FC236}">
                <a16:creationId xmlns:a16="http://schemas.microsoft.com/office/drawing/2014/main" id="{6F99D3B5-DA8A-4D45-9B8C-E0187A807E0A}"/>
              </a:ext>
            </a:extLst>
          </p:cNvPr>
          <p:cNvPicPr>
            <a:picLocks noChangeAspect="1"/>
          </p:cNvPicPr>
          <p:nvPr/>
        </p:nvPicPr>
        <p:blipFill>
          <a:blip r:embed="rId3"/>
          <a:stretch>
            <a:fillRect/>
          </a:stretch>
        </p:blipFill>
        <p:spPr>
          <a:xfrm>
            <a:off x="6477000" y="145473"/>
            <a:ext cx="2266049" cy="1607127"/>
          </a:xfrm>
          <a:prstGeom prst="rect">
            <a:avLst/>
          </a:prstGeom>
        </p:spPr>
      </p:pic>
    </p:spTree>
    <p:extLst>
      <p:ext uri="{BB962C8B-B14F-4D97-AF65-F5344CB8AC3E}">
        <p14:creationId xmlns:p14="http://schemas.microsoft.com/office/powerpoint/2010/main" val="560025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3F24-4A64-46EA-8320-6DBE8DD3DDB1}"/>
              </a:ext>
            </a:extLst>
          </p:cNvPr>
          <p:cNvSpPr>
            <a:spLocks noGrp="1"/>
          </p:cNvSpPr>
          <p:nvPr>
            <p:ph type="body" idx="1"/>
          </p:nvPr>
        </p:nvSpPr>
        <p:spPr>
          <a:xfrm>
            <a:off x="1371600" y="2743200"/>
            <a:ext cx="7123113" cy="2667000"/>
          </a:xfrm>
        </p:spPr>
        <p:txBody>
          <a:bodyPr>
            <a:normAutofit/>
          </a:bodyPr>
          <a:lstStyle/>
          <a:p>
            <a:r>
              <a:rPr lang="en-US" dirty="0"/>
              <a:t> </a:t>
            </a:r>
          </a:p>
        </p:txBody>
      </p:sp>
      <p:sp>
        <p:nvSpPr>
          <p:cNvPr id="3" name="Title 2">
            <a:extLst>
              <a:ext uri="{FF2B5EF4-FFF2-40B4-BE49-F238E27FC236}">
                <a16:creationId xmlns:a16="http://schemas.microsoft.com/office/drawing/2014/main" id="{C3B95634-D249-4EFF-91A3-22BF675B135A}"/>
              </a:ext>
            </a:extLst>
          </p:cNvPr>
          <p:cNvSpPr>
            <a:spLocks noGrp="1"/>
          </p:cNvSpPr>
          <p:nvPr>
            <p:ph type="title"/>
          </p:nvPr>
        </p:nvSpPr>
        <p:spPr>
          <a:xfrm>
            <a:off x="1378527" y="1752600"/>
            <a:ext cx="7620000" cy="990600"/>
          </a:xfrm>
        </p:spPr>
        <p:txBody>
          <a:bodyPr>
            <a:normAutofit fontScale="90000"/>
          </a:bodyPr>
          <a:lstStyle/>
          <a:p>
            <a:r>
              <a:rPr lang="en-US" sz="4000" dirty="0">
                <a:solidFill>
                  <a:schemeClr val="tx1"/>
                </a:solidFill>
              </a:rPr>
              <a:t>One final slide on inspections and  on safety:</a:t>
            </a:r>
            <a:br>
              <a:rPr lang="en-US" dirty="0"/>
            </a:br>
            <a:endParaRPr lang="en-US" dirty="0"/>
          </a:p>
        </p:txBody>
      </p:sp>
      <p:sp>
        <p:nvSpPr>
          <p:cNvPr id="4" name="Slide Number Placeholder 3">
            <a:extLst>
              <a:ext uri="{FF2B5EF4-FFF2-40B4-BE49-F238E27FC236}">
                <a16:creationId xmlns:a16="http://schemas.microsoft.com/office/drawing/2014/main" id="{F07E977A-80A3-464A-BA73-F1D5468396B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w Cen MT"/>
                <a:ea typeface="+mn-ea"/>
                <a:cs typeface="+mn-cs"/>
              </a:rPr>
              <a:t>18</a:t>
            </a:r>
          </a:p>
        </p:txBody>
      </p:sp>
      <p:pic>
        <p:nvPicPr>
          <p:cNvPr id="6" name="Picture 5">
            <a:extLst>
              <a:ext uri="{FF2B5EF4-FFF2-40B4-BE49-F238E27FC236}">
                <a16:creationId xmlns:a16="http://schemas.microsoft.com/office/drawing/2014/main" id="{99C9E60D-FB60-4338-9247-29E62B88F73F}"/>
              </a:ext>
            </a:extLst>
          </p:cNvPr>
          <p:cNvPicPr>
            <a:picLocks noChangeAspect="1"/>
          </p:cNvPicPr>
          <p:nvPr/>
        </p:nvPicPr>
        <p:blipFill>
          <a:blip r:embed="rId3"/>
          <a:stretch>
            <a:fillRect/>
          </a:stretch>
        </p:blipFill>
        <p:spPr>
          <a:xfrm>
            <a:off x="647700" y="4876800"/>
            <a:ext cx="2400693" cy="1594060"/>
          </a:xfrm>
          <a:prstGeom prst="rect">
            <a:avLst/>
          </a:prstGeom>
          <a:ln w="12700">
            <a:solidFill>
              <a:schemeClr val="tx1"/>
            </a:solidFill>
          </a:ln>
        </p:spPr>
      </p:pic>
      <p:sp>
        <p:nvSpPr>
          <p:cNvPr id="7" name="Rectangle 6">
            <a:extLst>
              <a:ext uri="{FF2B5EF4-FFF2-40B4-BE49-F238E27FC236}">
                <a16:creationId xmlns:a16="http://schemas.microsoft.com/office/drawing/2014/main" id="{30159369-C99A-4F35-B6EF-9957C1064A82}"/>
              </a:ext>
            </a:extLst>
          </p:cNvPr>
          <p:cNvSpPr/>
          <p:nvPr/>
        </p:nvSpPr>
        <p:spPr>
          <a:xfrm>
            <a:off x="3124200" y="2971800"/>
            <a:ext cx="49530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It’s is easy to become complacent!  It happens to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Take time to remind yourself that there is nothing else </a:t>
            </a:r>
            <a:r>
              <a:rPr lang="en-US" sz="2400" dirty="0">
                <a:solidFill>
                  <a:prstClr val="black"/>
                </a:solidFill>
                <a:latin typeface="Tw Cen MT"/>
                <a:ea typeface="+mn-ea"/>
                <a:cs typeface="+mn-cs"/>
              </a:rPr>
              <a:t>is as important</a:t>
            </a:r>
            <a:r>
              <a:rPr kumimoji="0" lang="en-US" sz="2400" b="0" i="0" u="none" strike="noStrike" kern="1200" cap="none" spc="0" normalizeH="0" baseline="0" noProof="0" dirty="0">
                <a:ln>
                  <a:noFill/>
                </a:ln>
                <a:solidFill>
                  <a:prstClr val="black"/>
                </a:solidFill>
                <a:effectLst/>
                <a:uLnTx/>
                <a:uFillTx/>
                <a:latin typeface="Tw Cen MT"/>
                <a:ea typeface="+mn-ea"/>
                <a:cs typeface="+mn-cs"/>
              </a:rPr>
              <a:t> as your personal safety.</a:t>
            </a:r>
          </a:p>
        </p:txBody>
      </p:sp>
    </p:spTree>
    <p:extLst>
      <p:ext uri="{BB962C8B-B14F-4D97-AF65-F5344CB8AC3E}">
        <p14:creationId xmlns:p14="http://schemas.microsoft.com/office/powerpoint/2010/main" val="612132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7" name="Title 1"/>
          <p:cNvSpPr>
            <a:spLocks noGrp="1" noChangeArrowheads="1"/>
          </p:cNvSpPr>
          <p:nvPr>
            <p:ph type="title"/>
          </p:nvPr>
        </p:nvSpPr>
        <p:spPr>
          <a:xfrm>
            <a:off x="457200" y="-152400"/>
            <a:ext cx="8229600" cy="1143000"/>
          </a:xfrm>
        </p:spPr>
        <p:txBody>
          <a:bodyPr/>
          <a:lstStyle/>
          <a:p>
            <a:pPr eaLnBrk="1" hangingPunct="1"/>
            <a:r>
              <a:rPr lang="en-US" b="1" dirty="0">
                <a:latin typeface="Arial" charset="0"/>
              </a:rPr>
              <a:t>EPA Inspector Wiki</a:t>
            </a:r>
          </a:p>
        </p:txBody>
      </p:sp>
      <p:sp>
        <p:nvSpPr>
          <p:cNvPr id="3" name="Content Placeholder 2"/>
          <p:cNvSpPr>
            <a:spLocks noGrp="1"/>
          </p:cNvSpPr>
          <p:nvPr>
            <p:ph idx="1"/>
          </p:nvPr>
        </p:nvSpPr>
        <p:spPr>
          <a:xfrm>
            <a:off x="304800" y="838200"/>
            <a:ext cx="8229600" cy="2133600"/>
          </a:xfrm>
        </p:spPr>
        <p:txBody>
          <a:bodyPr rtlCol="0">
            <a:normAutofit/>
          </a:bodyPr>
          <a:lstStyle/>
          <a:p>
            <a:pPr eaLnBrk="1" fontAlgn="auto" hangingPunct="1">
              <a:spcAft>
                <a:spcPts val="0"/>
              </a:spcAft>
              <a:buFont typeface="Arial" panose="020B0604020202020204" pitchFamily="34" charset="0"/>
              <a:buChar char="•"/>
              <a:defRPr/>
            </a:pPr>
            <a:r>
              <a:rPr lang="en-US" dirty="0">
                <a:ea typeface="+mn-ea"/>
              </a:rPr>
              <a:t>EPA Inspector Wiki URL </a:t>
            </a:r>
            <a:r>
              <a:rPr lang="en-US" dirty="0">
                <a:ea typeface="+mn-ea"/>
                <a:hlinkClick r:id="rId3"/>
              </a:rPr>
              <a:t>https://inspector.epa.gov</a:t>
            </a:r>
            <a:endParaRPr lang="en-US" dirty="0">
              <a:ea typeface="+mn-ea"/>
            </a:endParaRPr>
          </a:p>
          <a:p>
            <a:pPr eaLnBrk="1" fontAlgn="auto" hangingPunct="1">
              <a:spcAft>
                <a:spcPts val="0"/>
              </a:spcAft>
              <a:buFont typeface="Arial" panose="020B0604020202020204" pitchFamily="34" charset="0"/>
              <a:buChar char="•"/>
              <a:defRPr/>
            </a:pPr>
            <a:r>
              <a:rPr lang="en-US" dirty="0">
                <a:ea typeface="+mn-ea"/>
              </a:rPr>
              <a:t>Contact EPA staff email to sign up: use Tracy Back (Back.tracy@epa.gov)</a:t>
            </a:r>
          </a:p>
        </p:txBody>
      </p:sp>
      <p:sp>
        <p:nvSpPr>
          <p:cNvPr id="167939" name="Slide Number Placeholder 3"/>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968F790A-7EB1-5B48-9B27-22EF54906496}" type="slidenum">
              <a:rPr lang="en-US" sz="2000">
                <a:solidFill>
                  <a:srgbClr val="D1EAEE"/>
                </a:solidFill>
                <a:latin typeface="Arial" charset="0"/>
                <a:cs typeface="Arial" charset="0"/>
              </a:rPr>
              <a:pPr/>
              <a:t>29</a:t>
            </a:fld>
            <a:endParaRPr lang="en-US" sz="2000">
              <a:solidFill>
                <a:srgbClr val="D1EAEE"/>
              </a:solidFill>
              <a:latin typeface="Arial" charset="0"/>
              <a:cs typeface="Arial" charset="0"/>
            </a:endParaRPr>
          </a:p>
        </p:txBody>
      </p:sp>
      <p:pic>
        <p:nvPicPr>
          <p:cNvPr id="167940"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971800"/>
            <a:ext cx="9144000" cy="546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AutoShape 2"/>
          <p:cNvSpPr>
            <a:spLocks noChangeAspect="1" noChangeArrowheads="1" noTextEdit="1"/>
          </p:cNvSpPr>
          <p:nvPr/>
        </p:nvSpPr>
        <p:spPr bwMode="auto">
          <a:xfrm>
            <a:off x="-25298400" y="-20726400"/>
            <a:ext cx="59924950" cy="5992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1506" name="Rectangle 5"/>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latin typeface="Arial" charset="0"/>
            </a:endParaRPr>
          </a:p>
        </p:txBody>
      </p:sp>
      <p:sp>
        <p:nvSpPr>
          <p:cNvPr id="21507" name="Rectangle 6"/>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latin typeface="Arial" charset="0"/>
            </a:endParaRPr>
          </a:p>
        </p:txBody>
      </p:sp>
      <p:sp>
        <p:nvSpPr>
          <p:cNvPr id="21508" name="Rectangle 7"/>
          <p:cNvSpPr>
            <a:spLocks noChangeArrowheads="1"/>
          </p:cNvSpPr>
          <p:nvPr/>
        </p:nvSpPr>
        <p:spPr bwMode="auto">
          <a:xfrm>
            <a:off x="457200" y="274638"/>
            <a:ext cx="82264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algn="ctr" eaLnBrk="1" hangingPunct="1"/>
            <a:r>
              <a:rPr lang="en-US" sz="4400">
                <a:latin typeface="Arial" charset="0"/>
              </a:rPr>
              <a:t>Administrative</a:t>
            </a:r>
          </a:p>
        </p:txBody>
      </p:sp>
      <p:sp>
        <p:nvSpPr>
          <p:cNvPr id="21509" name="Rectangle 8"/>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marL="333375" indent="-333375" eaLnBrk="1" hangingPunct="1">
              <a:spcBef>
                <a:spcPct val="20000"/>
              </a:spcBef>
              <a:spcAft>
                <a:spcPct val="30000"/>
              </a:spcAft>
              <a:buFontTx/>
              <a:buChar char="•"/>
            </a:pPr>
            <a:r>
              <a:rPr lang="en-US" sz="3200">
                <a:latin typeface="Arial" charset="0"/>
              </a:rPr>
              <a:t>Facilities</a:t>
            </a:r>
          </a:p>
          <a:p>
            <a:pPr marL="742950" lvl="1" indent="-285750" eaLnBrk="1" hangingPunct="1">
              <a:spcBef>
                <a:spcPct val="20000"/>
              </a:spcBef>
              <a:spcAft>
                <a:spcPct val="30000"/>
              </a:spcAft>
              <a:buFontTx/>
              <a:buChar char="–"/>
            </a:pPr>
            <a:r>
              <a:rPr lang="en-US" sz="2800">
                <a:latin typeface="Arial" charset="0"/>
              </a:rPr>
              <a:t>Rest Rooms, Emergency Exits</a:t>
            </a:r>
          </a:p>
          <a:p>
            <a:pPr marL="333375" indent="-333375" eaLnBrk="1" hangingPunct="1">
              <a:spcBef>
                <a:spcPct val="20000"/>
              </a:spcBef>
              <a:spcAft>
                <a:spcPct val="30000"/>
              </a:spcAft>
              <a:buFontTx/>
              <a:buChar char="•"/>
            </a:pPr>
            <a:r>
              <a:rPr lang="en-US" sz="3200">
                <a:latin typeface="Arial" charset="0"/>
              </a:rPr>
              <a:t>Schedule/breaks</a:t>
            </a:r>
          </a:p>
          <a:p>
            <a:pPr marL="333375" indent="-333375" eaLnBrk="1" hangingPunct="1">
              <a:spcBef>
                <a:spcPct val="20000"/>
              </a:spcBef>
              <a:spcAft>
                <a:spcPct val="30000"/>
              </a:spcAft>
              <a:buFontTx/>
              <a:buChar char="•"/>
            </a:pPr>
            <a:r>
              <a:rPr lang="en-US" sz="3200">
                <a:latin typeface="Arial" charset="0"/>
              </a:rPr>
              <a:t>Lunch</a:t>
            </a:r>
          </a:p>
          <a:p>
            <a:pPr marL="333375" indent="-333375" eaLnBrk="1" hangingPunct="1">
              <a:spcBef>
                <a:spcPct val="20000"/>
              </a:spcBef>
              <a:spcAft>
                <a:spcPct val="30000"/>
              </a:spcAft>
              <a:buFontTx/>
              <a:buChar char="•"/>
            </a:pPr>
            <a:r>
              <a:rPr lang="en-US" sz="3200">
                <a:latin typeface="Arial" charset="0"/>
              </a:rPr>
              <a:t>Sign-In Sheet</a:t>
            </a:r>
          </a:p>
        </p:txBody>
      </p:sp>
      <p:sp>
        <p:nvSpPr>
          <p:cNvPr id="2151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83D83A3A-35A3-D247-A17F-3F7A230F3004}" type="slidenum">
              <a:rPr lang="en-US" sz="2000">
                <a:latin typeface="Arial" charset="0"/>
                <a:cs typeface="Arial" charset="0"/>
              </a:rPr>
              <a:pPr/>
              <a:t>3</a:t>
            </a:fld>
            <a:endParaRPr lang="en-US" sz="2000">
              <a:latin typeface="Arial" charset="0"/>
              <a:cs typeface="Arial"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5" name="Title 1"/>
          <p:cNvSpPr>
            <a:spLocks noGrp="1" noChangeArrowheads="1"/>
          </p:cNvSpPr>
          <p:nvPr>
            <p:ph type="title"/>
          </p:nvPr>
        </p:nvSpPr>
        <p:spPr>
          <a:xfrm rot="10800000" flipV="1">
            <a:off x="592074" y="228600"/>
            <a:ext cx="7886700" cy="304800"/>
          </a:xfrm>
        </p:spPr>
        <p:txBody>
          <a:bodyPr/>
          <a:lstStyle/>
          <a:p>
            <a:pPr eaLnBrk="1" hangingPunct="1"/>
            <a:br>
              <a:rPr lang="en-US" dirty="0">
                <a:latin typeface="Arial" charset="0"/>
              </a:rPr>
            </a:br>
            <a:r>
              <a:rPr lang="en-US" dirty="0">
                <a:latin typeface="Arial" charset="0"/>
              </a:rPr>
              <a:t>Wiki Website </a:t>
            </a:r>
          </a:p>
        </p:txBody>
      </p:sp>
      <p:pic>
        <p:nvPicPr>
          <p:cNvPr id="169986" name="Content Placeholder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6038" y="914400"/>
            <a:ext cx="9185276" cy="5943600"/>
          </a:xfrm>
        </p:spPr>
      </p:pic>
      <p:sp>
        <p:nvSpPr>
          <p:cNvPr id="169987" name="Slide Number Placeholder 3"/>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59ECDB1D-B96B-D749-9054-7CDB0BABBC85}" type="slidenum">
              <a:rPr lang="en-US" sz="2000">
                <a:solidFill>
                  <a:srgbClr val="D1EAEE"/>
                </a:solidFill>
                <a:latin typeface="Arial" charset="0"/>
                <a:cs typeface="Arial" charset="0"/>
              </a:rPr>
              <a:pPr/>
              <a:t>30</a:t>
            </a:fld>
            <a:endParaRPr lang="en-US" sz="2000">
              <a:solidFill>
                <a:srgbClr val="D1EAEE"/>
              </a:solidFill>
              <a:latin typeface="Arial"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sz="5400" dirty="0">
                <a:latin typeface="Constantia" charset="0"/>
              </a:rPr>
              <a:t> </a:t>
            </a:r>
            <a:r>
              <a:rPr lang="en-US" sz="5400" dirty="0">
                <a:latin typeface="Arial" charset="0"/>
              </a:rPr>
              <a:t>Questions??</a:t>
            </a:r>
          </a:p>
        </p:txBody>
      </p:sp>
      <p:sp>
        <p:nvSpPr>
          <p:cNvPr id="172034" name="Rectangle 3"/>
          <p:cNvSpPr>
            <a:spLocks noGrp="1" noChangeArrowheads="1"/>
          </p:cNvSpPr>
          <p:nvPr>
            <p:ph idx="1"/>
          </p:nvPr>
        </p:nvSpPr>
        <p:spPr/>
        <p:txBody>
          <a:bodyPr/>
          <a:lstStyle/>
          <a:p>
            <a:pPr eaLnBrk="1" hangingPunct="1">
              <a:buFont typeface="Wingdings" charset="0"/>
              <a:buNone/>
            </a:pPr>
            <a:endParaRPr lang="en-US">
              <a:latin typeface="Arial" charset="0"/>
            </a:endParaRPr>
          </a:p>
          <a:p>
            <a:pPr eaLnBrk="1" hangingPunct="1">
              <a:buFont typeface="Wingdings" charset="0"/>
              <a:buNone/>
            </a:pPr>
            <a:endParaRPr lang="en-US">
              <a:latin typeface="Arial" charset="0"/>
            </a:endParaRPr>
          </a:p>
          <a:p>
            <a:pPr eaLnBrk="1" hangingPunct="1">
              <a:buFont typeface="Wingdings" charset="0"/>
              <a:buNone/>
            </a:pPr>
            <a:endParaRPr lang="en-US">
              <a:latin typeface="Arial" charset="0"/>
            </a:endParaRPr>
          </a:p>
          <a:p>
            <a:pPr eaLnBrk="1" hangingPunct="1">
              <a:buFont typeface="Wingdings" charset="0"/>
              <a:buNone/>
            </a:pPr>
            <a:r>
              <a:rPr lang="en-US" sz="4400">
                <a:latin typeface="Arial" charset="0"/>
              </a:rPr>
              <a:t>          </a:t>
            </a:r>
          </a:p>
        </p:txBody>
      </p:sp>
      <p:sp>
        <p:nvSpPr>
          <p:cNvPr id="17203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8F65A153-B8F9-BD41-A0FE-03F157022EED}" type="slidenum">
              <a:rPr lang="en-US" sz="2000">
                <a:solidFill>
                  <a:srgbClr val="D1EAEE"/>
                </a:solidFill>
                <a:latin typeface="Arial" charset="0"/>
                <a:cs typeface="Arial" charset="0"/>
              </a:rPr>
              <a:pPr/>
              <a:t>31</a:t>
            </a:fld>
            <a:endParaRPr lang="en-US" sz="2000">
              <a:solidFill>
                <a:srgbClr val="D1EAEE"/>
              </a:solidFill>
              <a:latin typeface="Arial"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7467600" cy="1163637"/>
          </a:xfrm>
        </p:spPr>
        <p:txBody>
          <a:bodyPr/>
          <a:lstStyle/>
          <a:p>
            <a:br>
              <a:rPr lang="en-US" dirty="0"/>
            </a:br>
            <a:endParaRPr lang="en-US" dirty="0"/>
          </a:p>
        </p:txBody>
      </p:sp>
      <p:pic>
        <p:nvPicPr>
          <p:cNvPr id="5" name="Picture 4" descr="hazardous.jpg"/>
          <p:cNvPicPr>
            <a:picLocks noChangeAspect="1"/>
          </p:cNvPicPr>
          <p:nvPr/>
        </p:nvPicPr>
        <p:blipFill>
          <a:blip r:embed="rId3" cstate="print"/>
          <a:stretch>
            <a:fillRect/>
          </a:stretch>
        </p:blipFill>
        <p:spPr>
          <a:xfrm>
            <a:off x="2672773" y="2362201"/>
            <a:ext cx="4191000" cy="4038600"/>
          </a:xfrm>
          <a:prstGeom prst="rect">
            <a:avLst/>
          </a:prstGeom>
        </p:spPr>
      </p:pic>
      <p:sp>
        <p:nvSpPr>
          <p:cNvPr id="6" name="Title 1"/>
          <p:cNvSpPr txBox="1">
            <a:spLocks/>
          </p:cNvSpPr>
          <p:nvPr/>
        </p:nvSpPr>
        <p:spPr>
          <a:xfrm>
            <a:off x="228600" y="-261056"/>
            <a:ext cx="8229600" cy="1937456"/>
          </a:xfrm>
          <a:prstGeom prst="rect">
            <a:avLst/>
          </a:prstGeom>
        </p:spPr>
        <p:txBody>
          <a:bodyPr lIns="45720" rIns="228600" anchor="b">
            <a:normAutofit/>
            <a:scene3d>
              <a:camera prst="orthographicFront"/>
              <a:lightRig rig="soft" dir="t">
                <a:rot lat="0" lon="0" rev="2400000"/>
              </a:lightRig>
            </a:scene3d>
            <a:sp3d>
              <a:bevelT w="19050" h="127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Evidentiary Photography</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0" name="Subtitle 9">
            <a:extLst>
              <a:ext uri="{FF2B5EF4-FFF2-40B4-BE49-F238E27FC236}">
                <a16:creationId xmlns:a16="http://schemas.microsoft.com/office/drawing/2014/main" id="{8D8B80E9-70D0-4EE6-8ED9-D02B30442A1E}"/>
              </a:ext>
            </a:extLst>
          </p:cNvPr>
          <p:cNvSpPr>
            <a:spLocks noGrp="1"/>
          </p:cNvSpPr>
          <p:nvPr>
            <p:ph type="subTitle" idx="1"/>
          </p:nvPr>
        </p:nvSpPr>
        <p:spPr>
          <a:xfrm>
            <a:off x="1339273" y="1371601"/>
            <a:ext cx="6890327" cy="533399"/>
          </a:xfrm>
        </p:spPr>
        <p:txBody>
          <a:bodyPr/>
          <a:lstStyle/>
          <a:p>
            <a:r>
              <a:rPr lang="en-US" sz="3200" dirty="0"/>
              <a:t>For Civil Inspections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a:t>
            </a:r>
          </a:p>
        </p:txBody>
      </p:sp>
      <p:sp>
        <p:nvSpPr>
          <p:cNvPr id="3" name="Content Placeholder 2"/>
          <p:cNvSpPr>
            <a:spLocks noGrp="1"/>
          </p:cNvSpPr>
          <p:nvPr>
            <p:ph idx="1"/>
          </p:nvPr>
        </p:nvSpPr>
        <p:spPr/>
        <p:txBody>
          <a:bodyPr/>
          <a:lstStyle/>
          <a:p>
            <a:r>
              <a:rPr lang="en-US" dirty="0"/>
              <a:t>THE PHOTOS I TAKE IN GATHERING EVIDENCE FOR COMPLIANCE PURPOSES WILL STAND UP IN COURT?</a:t>
            </a:r>
          </a:p>
          <a:p>
            <a:endParaRPr lang="en-US" dirty="0"/>
          </a:p>
          <a:p>
            <a:r>
              <a:rPr lang="en-US" dirty="0"/>
              <a:t>TRUE OR FALSE?</a:t>
            </a:r>
          </a:p>
          <a:p>
            <a:endParaRPr lang="en-US" dirty="0"/>
          </a:p>
          <a:p>
            <a:r>
              <a:rPr lang="en-US" dirty="0"/>
              <a:t>IF FALSE, WHY TAKE THEM?</a:t>
            </a:r>
          </a:p>
        </p:txBody>
      </p:sp>
    </p:spTree>
    <p:extLst>
      <p:ext uri="{BB962C8B-B14F-4D97-AF65-F5344CB8AC3E}">
        <p14:creationId xmlns:p14="http://schemas.microsoft.com/office/powerpoint/2010/main" val="14289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Photography</a:t>
            </a:r>
          </a:p>
        </p:txBody>
      </p:sp>
      <p:sp>
        <p:nvSpPr>
          <p:cNvPr id="3" name="Content Placeholder 2"/>
          <p:cNvSpPr>
            <a:spLocks noGrp="1"/>
          </p:cNvSpPr>
          <p:nvPr>
            <p:ph idx="1"/>
          </p:nvPr>
        </p:nvSpPr>
        <p:spPr>
          <a:xfrm>
            <a:off x="628650" y="1825625"/>
            <a:ext cx="7886700" cy="3127375"/>
          </a:xfrm>
        </p:spPr>
        <p:txBody>
          <a:bodyPr/>
          <a:lstStyle/>
          <a:p>
            <a:endParaRPr lang="en-US" dirty="0"/>
          </a:p>
          <a:p>
            <a:r>
              <a:rPr lang="en-US" dirty="0"/>
              <a:t>What are digital images? </a:t>
            </a:r>
          </a:p>
          <a:p>
            <a:pPr lvl="1"/>
            <a:r>
              <a:rPr lang="en-US" dirty="0"/>
              <a:t>Digital still images are files that are sampled and bitmapped as a grid of rectangular dots, picture elements (pixels) or points of color.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is Photography Important?</a:t>
            </a:r>
          </a:p>
        </p:txBody>
      </p:sp>
      <p:sp>
        <p:nvSpPr>
          <p:cNvPr id="3" name="Content Placeholder 2"/>
          <p:cNvSpPr>
            <a:spLocks noGrp="1"/>
          </p:cNvSpPr>
          <p:nvPr>
            <p:ph idx="1"/>
          </p:nvPr>
        </p:nvSpPr>
        <p:spPr/>
        <p:txBody>
          <a:bodyPr/>
          <a:lstStyle/>
          <a:p>
            <a:r>
              <a:rPr lang="en-US" dirty="0"/>
              <a:t>Preservation of scene at a particular moment</a:t>
            </a:r>
          </a:p>
          <a:p>
            <a:r>
              <a:rPr lang="en-US" dirty="0"/>
              <a:t>Destruction of evidence</a:t>
            </a:r>
          </a:p>
          <a:p>
            <a:r>
              <a:rPr lang="en-US" dirty="0"/>
              <a:t>Exposure to elements</a:t>
            </a:r>
          </a:p>
          <a:p>
            <a:r>
              <a:rPr lang="en-US" dirty="0"/>
              <a:t>Tells story with photos</a:t>
            </a:r>
          </a:p>
          <a:p>
            <a:r>
              <a:rPr lang="en-US" dirty="0"/>
              <a:t>Recreate events</a:t>
            </a:r>
          </a:p>
          <a:p>
            <a:r>
              <a:rPr lang="en-US" dirty="0"/>
              <a:t>Evidence in court</a:t>
            </a:r>
          </a:p>
          <a:p>
            <a:pPr marL="0" indent="0">
              <a:buNone/>
            </a:pPr>
            <a:endParaRPr lang="en-US" dirty="0"/>
          </a:p>
        </p:txBody>
      </p:sp>
      <p:pic>
        <p:nvPicPr>
          <p:cNvPr id="5" name="Picture 16" descr="pollution"/>
          <p:cNvPicPr>
            <a:picLocks noChangeAspect="1" noChangeArrowheads="1"/>
          </p:cNvPicPr>
          <p:nvPr/>
        </p:nvPicPr>
        <p:blipFill>
          <a:blip r:embed="rId3" cstate="print"/>
          <a:srcRect/>
          <a:stretch>
            <a:fillRect/>
          </a:stretch>
        </p:blipFill>
        <p:spPr>
          <a:xfrm>
            <a:off x="5181600" y="3853822"/>
            <a:ext cx="3810000" cy="2829044"/>
          </a:xfrm>
          <a:prstGeom prst="rect">
            <a:avLst/>
          </a:prstGeom>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Admissibility of Evidence</a:t>
            </a:r>
          </a:p>
        </p:txBody>
      </p:sp>
      <p:sp>
        <p:nvSpPr>
          <p:cNvPr id="3" name="Content Placeholder 2"/>
          <p:cNvSpPr>
            <a:spLocks noGrp="1"/>
          </p:cNvSpPr>
          <p:nvPr>
            <p:ph idx="1"/>
          </p:nvPr>
        </p:nvSpPr>
        <p:spPr>
          <a:xfrm>
            <a:off x="457200" y="1646237"/>
            <a:ext cx="8229600" cy="3154363"/>
          </a:xfrm>
        </p:spPr>
        <p:txBody>
          <a:bodyPr/>
          <a:lstStyle/>
          <a:p>
            <a:r>
              <a:rPr lang="en-US" dirty="0"/>
              <a:t>Is it relevant?</a:t>
            </a:r>
          </a:p>
          <a:p>
            <a:r>
              <a:rPr lang="en-US" dirty="0"/>
              <a:t>Can it be authenticated?</a:t>
            </a:r>
          </a:p>
          <a:p>
            <a:pPr lvl="1"/>
            <a:r>
              <a:rPr lang="en-US" dirty="0"/>
              <a:t>Fair and accurate representation of what you saw?</a:t>
            </a:r>
          </a:p>
          <a:p>
            <a:endParaRPr lang="en-US" dirty="0"/>
          </a:p>
          <a:p>
            <a:r>
              <a:rPr lang="en-US" dirty="0"/>
              <a:t>Easily manipulated</a:t>
            </a:r>
          </a:p>
          <a:p>
            <a:endParaRPr lang="en-US" dirty="0"/>
          </a:p>
        </p:txBody>
      </p:sp>
      <p:sp>
        <p:nvSpPr>
          <p:cNvPr id="5" name="Rectangle 4"/>
          <p:cNvSpPr/>
          <p:nvPr/>
        </p:nvSpPr>
        <p:spPr>
          <a:xfrm>
            <a:off x="0" y="4876800"/>
            <a:ext cx="4191000" cy="400110"/>
          </a:xfrm>
          <a:prstGeom prst="rect">
            <a:avLst/>
          </a:prstGeom>
        </p:spPr>
        <p:txBody>
          <a:bodyPr wrap="square">
            <a:spAutoFit/>
          </a:bodyPr>
          <a:lstStyle/>
          <a:p>
            <a:pPr marL="292100" lvl="0" indent="-292100" algn="ctr">
              <a:buClr>
                <a:srgbClr val="72A376"/>
              </a:buClr>
              <a:buSzPct val="70000"/>
            </a:pPr>
            <a:r>
              <a:rPr lang="en-US" sz="2000" dirty="0">
                <a:solidFill>
                  <a:srgbClr val="C00000"/>
                </a:solidFill>
              </a:rPr>
              <a:t>  </a:t>
            </a:r>
          </a:p>
        </p:txBody>
      </p:sp>
      <p:pic>
        <p:nvPicPr>
          <p:cNvPr id="6" name="Picture 8" descr="McWane (AL) Photos from ADEM (Dec"/>
          <p:cNvPicPr>
            <a:picLocks noChangeAspect="1" noChangeArrowheads="1"/>
          </p:cNvPicPr>
          <p:nvPr/>
        </p:nvPicPr>
        <p:blipFill>
          <a:blip r:embed="rId3" cstate="print"/>
          <a:srcRect/>
          <a:stretch>
            <a:fillRect/>
          </a:stretch>
        </p:blipFill>
        <p:spPr>
          <a:xfrm>
            <a:off x="4724460" y="3429000"/>
            <a:ext cx="3929004" cy="2946176"/>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Cameras</a:t>
            </a:r>
          </a:p>
        </p:txBody>
      </p:sp>
      <p:sp>
        <p:nvSpPr>
          <p:cNvPr id="3" name="Content Placeholder 2"/>
          <p:cNvSpPr>
            <a:spLocks noGrp="1"/>
          </p:cNvSpPr>
          <p:nvPr>
            <p:ph idx="1"/>
          </p:nvPr>
        </p:nvSpPr>
        <p:spPr/>
        <p:txBody>
          <a:bodyPr/>
          <a:lstStyle/>
          <a:p>
            <a:r>
              <a:rPr lang="en-US" dirty="0"/>
              <a:t>Point and Shoot?</a:t>
            </a:r>
          </a:p>
          <a:p>
            <a:endParaRPr lang="en-US" sz="1600" dirty="0"/>
          </a:p>
          <a:p>
            <a:r>
              <a:rPr lang="en-US" dirty="0"/>
              <a:t>Learn how to use the camera </a:t>
            </a:r>
          </a:p>
          <a:p>
            <a:r>
              <a:rPr lang="en-US" dirty="0"/>
              <a:t>Read the manual</a:t>
            </a:r>
          </a:p>
          <a:p>
            <a:r>
              <a:rPr lang="en-US" dirty="0"/>
              <a:t>Extra battery, memory cards</a:t>
            </a:r>
          </a:p>
        </p:txBody>
      </p:sp>
      <p:pic>
        <p:nvPicPr>
          <p:cNvPr id="4" name="Picture 27" descr="DCs-760maprear"/>
          <p:cNvPicPr>
            <a:picLocks noChangeAspect="1" noChangeArrowheads="1"/>
          </p:cNvPicPr>
          <p:nvPr/>
        </p:nvPicPr>
        <p:blipFill>
          <a:blip r:embed="rId3" cstate="print"/>
          <a:srcRect/>
          <a:stretch>
            <a:fillRect/>
          </a:stretch>
        </p:blipFill>
        <p:spPr>
          <a:xfrm>
            <a:off x="609600" y="4648200"/>
            <a:ext cx="2870200" cy="1931219"/>
          </a:xfrm>
          <a:prstGeom prst="rect">
            <a:avLst/>
          </a:prstGeom>
          <a:noFill/>
          <a:ln/>
        </p:spPr>
      </p:pic>
      <p:pic>
        <p:nvPicPr>
          <p:cNvPr id="5" name="Picture 31" descr="dcs720xfrontview"/>
          <p:cNvPicPr>
            <a:picLocks noChangeAspect="1" noChangeArrowheads="1"/>
          </p:cNvPicPr>
          <p:nvPr/>
        </p:nvPicPr>
        <p:blipFill>
          <a:blip r:embed="rId4" cstate="print"/>
          <a:srcRect/>
          <a:stretch>
            <a:fillRect/>
          </a:stretch>
        </p:blipFill>
        <p:spPr>
          <a:xfrm>
            <a:off x="6781800" y="3581400"/>
            <a:ext cx="1878013" cy="2185988"/>
          </a:xfrm>
          <a:prstGeom prst="rect">
            <a:avLst/>
          </a:prstGeom>
          <a:noFill/>
          <a:ln/>
        </p:spPr>
      </p:pic>
      <p:pic>
        <p:nvPicPr>
          <p:cNvPr id="6" name="Picture 36" descr="Polaroid_SX70">
            <a:hlinkClick r:id="rId5"/>
          </p:cNvPr>
          <p:cNvPicPr>
            <a:picLocks noChangeAspect="1" noChangeArrowheads="1"/>
          </p:cNvPicPr>
          <p:nvPr/>
        </p:nvPicPr>
        <p:blipFill>
          <a:blip r:embed="rId6" cstate="print"/>
          <a:srcRect/>
          <a:stretch>
            <a:fillRect/>
          </a:stretch>
        </p:blipFill>
        <p:spPr>
          <a:xfrm>
            <a:off x="6553200" y="1524000"/>
            <a:ext cx="1905000" cy="1642241"/>
          </a:xfrm>
          <a:prstGeom prst="rect">
            <a:avLst/>
          </a:prstGeom>
          <a:noFill/>
          <a:ln/>
        </p:spPr>
      </p:pic>
      <p:pic>
        <p:nvPicPr>
          <p:cNvPr id="7" name="Picture 28" descr="Panorama_05_StitchingMode">
            <a:hlinkClick r:id="rId7"/>
          </p:cNvPr>
          <p:cNvPicPr>
            <a:picLocks noChangeAspect="1" noChangeArrowheads="1"/>
          </p:cNvPicPr>
          <p:nvPr/>
        </p:nvPicPr>
        <p:blipFill>
          <a:blip r:embed="rId8" cstate="print"/>
          <a:srcRect/>
          <a:stretch>
            <a:fillRect/>
          </a:stretch>
        </p:blipFill>
        <p:spPr>
          <a:xfrm>
            <a:off x="3886200" y="4648200"/>
            <a:ext cx="2509907" cy="1981200"/>
          </a:xfrm>
          <a:prstGeom prst="rect">
            <a:avLst/>
          </a:prstGeom>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Photography Basics</a:t>
            </a:r>
          </a:p>
        </p:txBody>
      </p:sp>
      <p:sp>
        <p:nvSpPr>
          <p:cNvPr id="3" name="Content Placeholder 2"/>
          <p:cNvSpPr>
            <a:spLocks noGrp="1"/>
          </p:cNvSpPr>
          <p:nvPr>
            <p:ph idx="1"/>
          </p:nvPr>
        </p:nvSpPr>
        <p:spPr>
          <a:xfrm>
            <a:off x="628650" y="1825625"/>
            <a:ext cx="7886700" cy="2974975"/>
          </a:xfrm>
        </p:spPr>
        <p:txBody>
          <a:bodyPr/>
          <a:lstStyle/>
          <a:p>
            <a:r>
              <a:rPr lang="en-US" dirty="0"/>
              <a:t>Shutter Speed (controls light and motion)</a:t>
            </a:r>
          </a:p>
          <a:p>
            <a:r>
              <a:rPr lang="en-US" dirty="0"/>
              <a:t>Aperture (depth of field)</a:t>
            </a:r>
          </a:p>
          <a:p>
            <a:r>
              <a:rPr lang="en-US" dirty="0"/>
              <a:t>ISO (formerly film speed)</a:t>
            </a:r>
          </a:p>
          <a:p>
            <a:r>
              <a:rPr lang="en-US" dirty="0"/>
              <a:t>Resolution (concentration of pixels)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Shutter Speed</a:t>
            </a:r>
          </a:p>
        </p:txBody>
      </p:sp>
      <p:pic>
        <p:nvPicPr>
          <p:cNvPr id="5" name="Picture 4" descr="camera-settings.jpg"/>
          <p:cNvPicPr>
            <a:picLocks noChangeAspect="1"/>
          </p:cNvPicPr>
          <p:nvPr/>
        </p:nvPicPr>
        <p:blipFill>
          <a:blip r:embed="rId3" cstate="print"/>
          <a:stretch>
            <a:fillRect/>
          </a:stretch>
        </p:blipFill>
        <p:spPr>
          <a:xfrm>
            <a:off x="609600" y="1600200"/>
            <a:ext cx="8077200" cy="35898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Rectangle 7"/>
          <p:cNvSpPr>
            <a:spLocks noChangeArrowheads="1"/>
          </p:cNvSpPr>
          <p:nvPr/>
        </p:nvSpPr>
        <p:spPr bwMode="auto">
          <a:xfrm>
            <a:off x="1143000" y="1524000"/>
            <a:ext cx="7162800" cy="423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marL="333375" indent="-333375" eaLnBrk="1" hangingPunct="1">
              <a:spcBef>
                <a:spcPct val="20000"/>
              </a:spcBef>
              <a:spcAft>
                <a:spcPct val="30000"/>
              </a:spcAft>
              <a:buFontTx/>
              <a:buChar char="•"/>
            </a:pPr>
            <a:r>
              <a:rPr lang="en-US" sz="3200">
                <a:latin typeface="Arial" charset="0"/>
              </a:rPr>
              <a:t>Ask questions</a:t>
            </a:r>
          </a:p>
          <a:p>
            <a:pPr marL="333375" indent="-333375" eaLnBrk="1" hangingPunct="1">
              <a:spcBef>
                <a:spcPct val="20000"/>
              </a:spcBef>
              <a:spcAft>
                <a:spcPct val="30000"/>
              </a:spcAft>
              <a:buFontTx/>
              <a:buChar char="•"/>
            </a:pPr>
            <a:r>
              <a:rPr lang="en-US" sz="3200">
                <a:latin typeface="Arial" charset="0"/>
              </a:rPr>
              <a:t>Participate</a:t>
            </a:r>
          </a:p>
          <a:p>
            <a:pPr marL="333375" indent="-333375" eaLnBrk="1" hangingPunct="1">
              <a:spcBef>
                <a:spcPct val="20000"/>
              </a:spcBef>
              <a:spcAft>
                <a:spcPct val="30000"/>
              </a:spcAft>
              <a:buFontTx/>
              <a:buChar char="•"/>
            </a:pPr>
            <a:r>
              <a:rPr lang="en-US" sz="3200">
                <a:latin typeface="Arial" charset="0"/>
              </a:rPr>
              <a:t>Provide instructors with benefit of your experience</a:t>
            </a:r>
          </a:p>
          <a:p>
            <a:pPr marL="333375" indent="-333375" eaLnBrk="1" hangingPunct="1">
              <a:spcBef>
                <a:spcPct val="20000"/>
              </a:spcBef>
              <a:spcAft>
                <a:spcPct val="30000"/>
              </a:spcAft>
              <a:buFontTx/>
              <a:buChar char="•"/>
            </a:pPr>
            <a:r>
              <a:rPr lang="en-US" sz="3200">
                <a:latin typeface="Arial" charset="0"/>
              </a:rPr>
              <a:t>Be on Time</a:t>
            </a:r>
          </a:p>
          <a:p>
            <a:pPr marL="333375" indent="-333375" eaLnBrk="1" hangingPunct="1">
              <a:spcBef>
                <a:spcPct val="20000"/>
              </a:spcBef>
              <a:spcAft>
                <a:spcPct val="30000"/>
              </a:spcAft>
              <a:buFontTx/>
              <a:buChar char="•"/>
            </a:pPr>
            <a:r>
              <a:rPr lang="en-US" sz="3200">
                <a:latin typeface="Arial" charset="0"/>
              </a:rPr>
              <a:t>Feedback on Evaluations - Online</a:t>
            </a:r>
          </a:p>
          <a:p>
            <a:pPr marL="333375" indent="-333375" algn="ctr" eaLnBrk="1" hangingPunct="1">
              <a:spcBef>
                <a:spcPct val="20000"/>
              </a:spcBef>
              <a:spcAft>
                <a:spcPct val="30000"/>
              </a:spcAft>
              <a:buFontTx/>
              <a:buChar char="•"/>
            </a:pPr>
            <a:endParaRPr lang="en-US" sz="3200" b="1">
              <a:latin typeface="Arial" charset="0"/>
            </a:endParaRPr>
          </a:p>
        </p:txBody>
      </p:sp>
      <p:sp>
        <p:nvSpPr>
          <p:cNvPr id="23554" name="Rectangle 8"/>
          <p:cNvSpPr>
            <a:spLocks noChangeArrowheads="1"/>
          </p:cNvSpPr>
          <p:nvPr/>
        </p:nvSpPr>
        <p:spPr bwMode="auto">
          <a:xfrm>
            <a:off x="457200" y="274638"/>
            <a:ext cx="82264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algn="ctr" eaLnBrk="1" hangingPunct="1"/>
            <a:r>
              <a:rPr lang="en-US" sz="4400">
                <a:latin typeface="Arial" charset="0"/>
              </a:rPr>
              <a:t>Ground Rules</a:t>
            </a:r>
          </a:p>
        </p:txBody>
      </p:sp>
      <p:sp>
        <p:nvSpPr>
          <p:cNvPr id="2355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92716F5B-C204-7B48-8554-95919210BB6F}" type="slidenum">
              <a:rPr lang="en-US" sz="1800">
                <a:latin typeface="Arial" charset="0"/>
                <a:cs typeface="Arial" charset="0"/>
              </a:rPr>
              <a:pPr/>
              <a:t>4</a:t>
            </a:fld>
            <a:endParaRPr lang="en-US" sz="1800">
              <a:latin typeface="Arial" charset="0"/>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Aperture</a:t>
            </a:r>
          </a:p>
        </p:txBody>
      </p:sp>
      <p:pic>
        <p:nvPicPr>
          <p:cNvPr id="31746" name="Picture 2"/>
          <p:cNvPicPr>
            <a:picLocks noChangeAspect="1" noChangeArrowheads="1"/>
          </p:cNvPicPr>
          <p:nvPr/>
        </p:nvPicPr>
        <p:blipFill>
          <a:blip r:embed="rId3" cstate="print"/>
          <a:srcRect l="5625" t="29688" r="56250" b="16406"/>
          <a:stretch>
            <a:fillRect/>
          </a:stretch>
        </p:blipFill>
        <p:spPr bwMode="auto">
          <a:xfrm>
            <a:off x="228600" y="1447800"/>
            <a:ext cx="8610600" cy="486993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ISO</a:t>
            </a:r>
          </a:p>
        </p:txBody>
      </p:sp>
      <p:pic>
        <p:nvPicPr>
          <p:cNvPr id="5" name="Picture 4" descr="camera-settings1.jpg"/>
          <p:cNvPicPr>
            <a:picLocks noChangeAspect="1"/>
          </p:cNvPicPr>
          <p:nvPr/>
        </p:nvPicPr>
        <p:blipFill>
          <a:blip r:embed="rId3" cstate="print"/>
          <a:stretch>
            <a:fillRect/>
          </a:stretch>
        </p:blipFill>
        <p:spPr>
          <a:xfrm>
            <a:off x="685800" y="1752600"/>
            <a:ext cx="7605513" cy="3810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06475"/>
          </a:xfrm>
        </p:spPr>
        <p:txBody>
          <a:bodyPr>
            <a:normAutofit/>
          </a:bodyPr>
          <a:lstStyle/>
          <a:p>
            <a:r>
              <a:rPr lang="en-US" b="1" dirty="0"/>
              <a:t>Resolution:  PPP</a:t>
            </a:r>
            <a:r>
              <a:rPr lang="en-US" sz="2700" b="1" dirty="0"/>
              <a:t>(Pixels </a:t>
            </a:r>
            <a:r>
              <a:rPr lang="en-US" sz="2800" b="1" dirty="0"/>
              <a:t>Per Picture)</a:t>
            </a:r>
          </a:p>
        </p:txBody>
      </p:sp>
      <p:sp>
        <p:nvSpPr>
          <p:cNvPr id="5" name="Rectangle 14"/>
          <p:cNvSpPr txBox="1">
            <a:spLocks noChangeArrowheads="1"/>
          </p:cNvSpPr>
          <p:nvPr/>
        </p:nvSpPr>
        <p:spPr bwMode="auto">
          <a:xfrm>
            <a:off x="304800" y="1371600"/>
            <a:ext cx="4495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fontAlgn="base">
              <a:lnSpc>
                <a:spcPct val="100000"/>
              </a:lnSpc>
              <a:spcBef>
                <a:spcPct val="20000"/>
              </a:spcBef>
              <a:spcAft>
                <a:spcPct val="0"/>
              </a:spcAft>
              <a:buClrTx/>
              <a:buSzTx/>
              <a:buFontTx/>
              <a:buChar char="•"/>
              <a:tabLst/>
              <a:defRPr/>
            </a:pPr>
            <a:r>
              <a:rPr lang="en-US" sz="2800" dirty="0"/>
              <a:t>Lower setting:</a:t>
            </a:r>
          </a:p>
          <a:p>
            <a:pPr marL="742950" marR="0" lvl="1" indent="-285750" defTabSz="914400" fontAlgn="base">
              <a:lnSpc>
                <a:spcPct val="100000"/>
              </a:lnSpc>
              <a:spcBef>
                <a:spcPct val="20000"/>
              </a:spcBef>
              <a:spcAft>
                <a:spcPct val="0"/>
              </a:spcAft>
              <a:buClrTx/>
              <a:buSzTx/>
              <a:buFontTx/>
              <a:buChar char="–"/>
              <a:tabLst/>
              <a:defRPr/>
            </a:pPr>
            <a:r>
              <a:rPr lang="en-US" sz="2800" dirty="0"/>
              <a:t>more photos per card</a:t>
            </a:r>
          </a:p>
          <a:p>
            <a:pPr marL="742950" marR="0" lvl="1" indent="-285750" defTabSz="914400" fontAlgn="base">
              <a:lnSpc>
                <a:spcPct val="100000"/>
              </a:lnSpc>
              <a:spcBef>
                <a:spcPct val="20000"/>
              </a:spcBef>
              <a:spcAft>
                <a:spcPct val="0"/>
              </a:spcAft>
              <a:buClrTx/>
              <a:buSzTx/>
              <a:buFontTx/>
              <a:buChar char="–"/>
              <a:tabLst/>
              <a:defRPr/>
            </a:pPr>
            <a:r>
              <a:rPr lang="en-US" sz="2800" dirty="0"/>
              <a:t>Fewer cards to buy, store or carry around</a:t>
            </a:r>
          </a:p>
          <a:p>
            <a:pPr marL="742950" marR="0" lvl="1" indent="-285750" defTabSz="914400" fontAlgn="base">
              <a:lnSpc>
                <a:spcPct val="100000"/>
              </a:lnSpc>
              <a:spcBef>
                <a:spcPct val="20000"/>
              </a:spcBef>
              <a:spcAft>
                <a:spcPct val="0"/>
              </a:spcAft>
              <a:buClrTx/>
              <a:buSzTx/>
              <a:buFontTx/>
              <a:buChar char="–"/>
              <a:tabLst/>
              <a:defRPr/>
            </a:pPr>
            <a:r>
              <a:rPr lang="en-US" sz="2800" dirty="0"/>
              <a:t>Poor image quality if enlarged (</a:t>
            </a:r>
            <a:r>
              <a:rPr lang="en-US" sz="2800" dirty="0" err="1"/>
              <a:t>pixelated</a:t>
            </a:r>
            <a:r>
              <a:rPr lang="en-US" sz="2800" dirty="0"/>
              <a:t>)</a:t>
            </a:r>
          </a:p>
          <a:p>
            <a:pPr marL="342900" marR="0" lvl="0" indent="-342900" defTabSz="914400" fontAlgn="base">
              <a:lnSpc>
                <a:spcPct val="100000"/>
              </a:lnSpc>
              <a:spcBef>
                <a:spcPct val="20000"/>
              </a:spcBef>
              <a:spcAft>
                <a:spcPct val="0"/>
              </a:spcAft>
              <a:buClrTx/>
              <a:buSzTx/>
              <a:tabLst/>
              <a:defRPr/>
            </a:pPr>
            <a:endParaRPr lang="en-US" sz="2800" dirty="0"/>
          </a:p>
        </p:txBody>
      </p:sp>
      <p:pic>
        <p:nvPicPr>
          <p:cNvPr id="6" name="Picture 16" descr="DSCN1030-724280">
            <a:hlinkClick r:id="rId3"/>
          </p:cNvPr>
          <p:cNvPicPr>
            <a:picLocks noChangeAspect="1" noChangeArrowheads="1"/>
          </p:cNvPicPr>
          <p:nvPr/>
        </p:nvPicPr>
        <p:blipFill>
          <a:blip r:embed="rId4" cstate="print"/>
          <a:srcRect/>
          <a:stretch>
            <a:fillRect/>
          </a:stretch>
        </p:blipFill>
        <p:spPr bwMode="auto">
          <a:xfrm>
            <a:off x="6172200" y="4572000"/>
            <a:ext cx="1905000" cy="1676400"/>
          </a:xfrm>
          <a:prstGeom prst="rect">
            <a:avLst/>
          </a:prstGeom>
          <a:noFill/>
        </p:spPr>
      </p:pic>
      <p:pic>
        <p:nvPicPr>
          <p:cNvPr id="9" name="Picture 8" descr="Basic digital camera guide - pixels"/>
          <p:cNvPicPr>
            <a:picLocks noChangeAspect="1" noChangeArrowheads="1"/>
          </p:cNvPicPr>
          <p:nvPr/>
        </p:nvPicPr>
        <p:blipFill>
          <a:blip r:embed="rId5" cstate="print"/>
          <a:srcRect/>
          <a:stretch>
            <a:fillRect/>
          </a:stretch>
        </p:blipFill>
        <p:spPr bwMode="auto">
          <a:xfrm>
            <a:off x="4953000" y="1981200"/>
            <a:ext cx="3788229" cy="1828800"/>
          </a:xfrm>
          <a:prstGeom prst="rect">
            <a:avLst/>
          </a:prstGeom>
          <a:noFill/>
          <a:ln w="9525">
            <a:noFill/>
            <a:miter lim="800000"/>
            <a:headEnd/>
            <a:tailEnd/>
          </a:ln>
          <a:effectLst/>
        </p:spPr>
      </p:pic>
      <p:sp>
        <p:nvSpPr>
          <p:cNvPr id="10" name="TextBox 9"/>
          <p:cNvSpPr txBox="1"/>
          <p:nvPr/>
        </p:nvSpPr>
        <p:spPr>
          <a:xfrm>
            <a:off x="304800" y="4795052"/>
            <a:ext cx="5701176" cy="1834348"/>
          </a:xfrm>
          <a:prstGeom prst="rect">
            <a:avLst/>
          </a:prstGeom>
          <a:noFill/>
        </p:spPr>
        <p:txBody>
          <a:bodyPr wrap="none" rtlCol="0">
            <a:spAutoFit/>
          </a:bodyPr>
          <a:lstStyle/>
          <a:p>
            <a:pPr marL="342900" lvl="0" indent="-342900" fontAlgn="base">
              <a:spcBef>
                <a:spcPct val="20000"/>
              </a:spcBef>
              <a:spcAft>
                <a:spcPct val="0"/>
              </a:spcAft>
              <a:buFontTx/>
              <a:buChar char="•"/>
              <a:defRPr/>
            </a:pPr>
            <a:r>
              <a:rPr lang="en-US" sz="2800" dirty="0"/>
              <a:t>Higher setting:</a:t>
            </a:r>
          </a:p>
          <a:p>
            <a:pPr marL="742950" lvl="1" indent="-285750" fontAlgn="base">
              <a:spcBef>
                <a:spcPct val="20000"/>
              </a:spcBef>
              <a:spcAft>
                <a:spcPct val="0"/>
              </a:spcAft>
              <a:buFontTx/>
              <a:buChar char="–"/>
              <a:defRPr/>
            </a:pPr>
            <a:r>
              <a:rPr lang="en-US" sz="2800" dirty="0"/>
              <a:t>Fewer photos per card</a:t>
            </a:r>
          </a:p>
          <a:p>
            <a:pPr marL="742950" lvl="1" indent="-285750" fontAlgn="base">
              <a:spcBef>
                <a:spcPct val="20000"/>
              </a:spcBef>
              <a:spcAft>
                <a:spcPct val="0"/>
              </a:spcAft>
              <a:buFontTx/>
              <a:buChar char="–"/>
              <a:defRPr/>
            </a:pPr>
            <a:r>
              <a:rPr lang="en-US" sz="2800" dirty="0"/>
              <a:t>Better quality when enlarged</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Should You Photograph?</a:t>
            </a:r>
          </a:p>
        </p:txBody>
      </p:sp>
      <p:sp>
        <p:nvSpPr>
          <p:cNvPr id="3" name="Content Placeholder 2"/>
          <p:cNvSpPr>
            <a:spLocks noGrp="1"/>
          </p:cNvSpPr>
          <p:nvPr>
            <p:ph idx="1"/>
          </p:nvPr>
        </p:nvSpPr>
        <p:spPr>
          <a:xfrm>
            <a:off x="628650" y="1524000"/>
            <a:ext cx="7886700" cy="4652963"/>
          </a:xfrm>
        </p:spPr>
        <p:txBody>
          <a:bodyPr/>
          <a:lstStyle/>
          <a:p>
            <a:r>
              <a:rPr lang="en-US" b="1" dirty="0"/>
              <a:t>Object</a:t>
            </a:r>
            <a:r>
              <a:rPr lang="en-US" dirty="0"/>
              <a:t>-  stack, baghouse, ESP, pipe, monitoring equipment, vehicles, etc...</a:t>
            </a:r>
          </a:p>
          <a:p>
            <a:r>
              <a:rPr lang="en-US" b="1" dirty="0"/>
              <a:t>Place</a:t>
            </a:r>
            <a:r>
              <a:rPr lang="en-US" dirty="0"/>
              <a:t>-  facility operations and equipment, creek/river/ lake, parking lot, storage areas, office, etc…</a:t>
            </a:r>
          </a:p>
          <a:p>
            <a:r>
              <a:rPr lang="en-US" b="1" dirty="0"/>
              <a:t>Event</a:t>
            </a:r>
            <a:r>
              <a:rPr lang="en-US" dirty="0"/>
              <a:t>- inspection, smoke release, complaint, clean-up, </a:t>
            </a:r>
            <a:r>
              <a:rPr lang="en-US" dirty="0" err="1"/>
              <a:t>etc</a:t>
            </a:r>
            <a:r>
              <a:rPr lang="en-US" dirty="0"/>
              <a:t>…</a:t>
            </a:r>
          </a:p>
          <a:p>
            <a:r>
              <a:rPr lang="en-US" b="1" dirty="0"/>
              <a:t>Stacks and Fugitive</a:t>
            </a:r>
          </a:p>
          <a:p>
            <a:pPr marL="0" indent="0">
              <a:buNone/>
            </a:pPr>
            <a:r>
              <a:rPr lang="en-US" b="1" dirty="0"/>
              <a:t>   Emissions</a:t>
            </a:r>
          </a:p>
          <a:p>
            <a:endParaRPr lang="en-US" dirty="0"/>
          </a:p>
          <a:p>
            <a:endParaRPr lang="en-US" dirty="0"/>
          </a:p>
        </p:txBody>
      </p:sp>
      <p:pic>
        <p:nvPicPr>
          <p:cNvPr id="4" name="Picture 23" descr="paint%20waste%20area2"/>
          <p:cNvPicPr>
            <a:picLocks noChangeAspect="1" noChangeArrowheads="1"/>
          </p:cNvPicPr>
          <p:nvPr/>
        </p:nvPicPr>
        <p:blipFill>
          <a:blip r:embed="rId3" cstate="print"/>
          <a:srcRect r="2273" b="3794"/>
          <a:stretch>
            <a:fillRect/>
          </a:stretch>
        </p:blipFill>
        <p:spPr bwMode="auto">
          <a:xfrm>
            <a:off x="5334000" y="4800600"/>
            <a:ext cx="2819400" cy="1676400"/>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specifically…</a:t>
            </a:r>
          </a:p>
        </p:txBody>
      </p:sp>
      <p:sp>
        <p:nvSpPr>
          <p:cNvPr id="3" name="Content Placeholder 2"/>
          <p:cNvSpPr>
            <a:spLocks noGrp="1"/>
          </p:cNvSpPr>
          <p:nvPr>
            <p:ph idx="1"/>
          </p:nvPr>
        </p:nvSpPr>
        <p:spPr>
          <a:xfrm>
            <a:off x="628650" y="1447800"/>
            <a:ext cx="7886700" cy="4729163"/>
          </a:xfrm>
        </p:spPr>
        <p:txBody>
          <a:bodyPr>
            <a:normAutofit/>
          </a:bodyPr>
          <a:lstStyle/>
          <a:p>
            <a:r>
              <a:rPr lang="en-US" dirty="0"/>
              <a:t>Suspected violation</a:t>
            </a:r>
          </a:p>
          <a:p>
            <a:pPr lvl="1"/>
            <a:r>
              <a:rPr lang="en-US" dirty="0"/>
              <a:t>Quantities</a:t>
            </a:r>
          </a:p>
          <a:p>
            <a:pPr lvl="1"/>
            <a:r>
              <a:rPr lang="en-US" dirty="0"/>
              <a:t>Chemical labels and placards</a:t>
            </a:r>
          </a:p>
          <a:p>
            <a:r>
              <a:rPr lang="en-US" dirty="0"/>
              <a:t>Samples collected, sampling methods</a:t>
            </a:r>
          </a:p>
          <a:p>
            <a:r>
              <a:rPr lang="en-US" dirty="0"/>
              <a:t>Exterior of building with company logo</a:t>
            </a:r>
          </a:p>
          <a:p>
            <a:r>
              <a:rPr lang="en-US" dirty="0"/>
              <a:t>Air monitoring equipment (gauges, flow charts, meters, etc.)</a:t>
            </a:r>
          </a:p>
          <a:p>
            <a:r>
              <a:rPr lang="en-US" dirty="0"/>
              <a:t>Discharges/Emissions</a:t>
            </a:r>
          </a:p>
        </p:txBody>
      </p:sp>
      <p:pic>
        <p:nvPicPr>
          <p:cNvPr id="4" name="Picture 5" descr="main">
            <a:hlinkClick r:id="rId3"/>
          </p:cNvPr>
          <p:cNvPicPr>
            <a:picLocks noChangeAspect="1" noChangeArrowheads="1"/>
          </p:cNvPicPr>
          <p:nvPr/>
        </p:nvPicPr>
        <p:blipFill>
          <a:blip r:embed="rId4" cstate="print"/>
          <a:srcRect/>
          <a:stretch>
            <a:fillRect/>
          </a:stretch>
        </p:blipFill>
        <p:spPr bwMode="auto">
          <a:xfrm>
            <a:off x="6172200" y="4572000"/>
            <a:ext cx="2438400" cy="17399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SafetyOfficer06[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04800"/>
            <a:ext cx="8782050" cy="578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458" name="Slide Number Placeholder 1"/>
          <p:cNvSpPr>
            <a:spLocks noGrp="1"/>
          </p:cNvSpPr>
          <p:nvPr>
            <p:ph type="sldNum" sz="quarter" idx="12"/>
          </p:nvPr>
        </p:nvSpPr>
        <p:spPr bwMode="auto">
          <a:xfrm>
            <a:off x="762000" y="6188075"/>
            <a:ext cx="20574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79E4D24-3B73-1042-AC18-20CAFC7B4917}" type="slidenum">
              <a:rPr lang="en-US" sz="1400">
                <a:solidFill>
                  <a:srgbClr val="D1EAEE"/>
                </a:solidFill>
                <a:latin typeface="Arial" charset="0"/>
                <a:cs typeface="Arial" charset="0"/>
              </a:rPr>
              <a:pPr/>
              <a:t>45</a:t>
            </a:fld>
            <a:endParaRPr lang="en-US" sz="1400">
              <a:solidFill>
                <a:srgbClr val="D1EAEE"/>
              </a:solidFill>
              <a:latin typeface="Arial" charset="0"/>
              <a:cs typeface="Arial"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normAutofit/>
          </a:bodyPr>
          <a:lstStyle/>
          <a:p>
            <a:pPr algn="ctr" eaLnBrk="1" hangingPunct="1"/>
            <a:r>
              <a:rPr lang="en-US" sz="4000" b="1" dirty="0">
                <a:latin typeface="Arial" charset="0"/>
              </a:rPr>
              <a:t>Approach for Using Photos to Document Violations</a:t>
            </a:r>
          </a:p>
        </p:txBody>
      </p:sp>
      <p:sp>
        <p:nvSpPr>
          <p:cNvPr id="122882" name="Rectangle 3"/>
          <p:cNvSpPr>
            <a:spLocks noGrp="1" noChangeArrowheads="1"/>
          </p:cNvSpPr>
          <p:nvPr>
            <p:ph idx="1"/>
          </p:nvPr>
        </p:nvSpPr>
        <p:spPr>
          <a:xfrm>
            <a:off x="1236663" y="2286000"/>
            <a:ext cx="7313612" cy="3503613"/>
          </a:xfrm>
        </p:spPr>
        <p:txBody>
          <a:bodyPr/>
          <a:lstStyle/>
          <a:p>
            <a:pPr eaLnBrk="1" hangingPunct="1"/>
            <a:r>
              <a:rPr lang="en-US" dirty="0">
                <a:latin typeface="Arial" charset="0"/>
              </a:rPr>
              <a:t>Your photo should tell a story using a systematic progression</a:t>
            </a:r>
          </a:p>
          <a:p>
            <a:pPr lvl="1" eaLnBrk="1" hangingPunct="1"/>
            <a:r>
              <a:rPr lang="en-US" dirty="0">
                <a:latin typeface="Arial" charset="0"/>
                <a:cs typeface="Arial" charset="0"/>
              </a:rPr>
              <a:t>Establishing shot</a:t>
            </a:r>
          </a:p>
          <a:p>
            <a:pPr lvl="1" eaLnBrk="1" hangingPunct="1"/>
            <a:r>
              <a:rPr lang="en-US" dirty="0">
                <a:latin typeface="Arial" charset="0"/>
                <a:cs typeface="Arial" charset="0"/>
              </a:rPr>
              <a:t>Subject shot</a:t>
            </a:r>
          </a:p>
          <a:p>
            <a:pPr lvl="1" eaLnBrk="1" hangingPunct="1"/>
            <a:r>
              <a:rPr lang="en-US" dirty="0">
                <a:latin typeface="Arial" charset="0"/>
                <a:cs typeface="Arial" charset="0"/>
              </a:rPr>
              <a:t>Detail shot</a:t>
            </a:r>
          </a:p>
        </p:txBody>
      </p:sp>
      <p:sp>
        <p:nvSpPr>
          <p:cNvPr id="12288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E5809246-941E-B240-9E42-8457A4FE20F2}" type="slidenum">
              <a:rPr lang="en-US" sz="2000">
                <a:solidFill>
                  <a:srgbClr val="D1EAEE"/>
                </a:solidFill>
                <a:latin typeface="Arial" charset="0"/>
                <a:cs typeface="Arial" charset="0"/>
              </a:rPr>
              <a:pPr/>
              <a:t>46</a:t>
            </a:fld>
            <a:endParaRPr lang="en-US" sz="2000">
              <a:solidFill>
                <a:srgbClr val="D1EAEE"/>
              </a:solidFill>
              <a:latin typeface="Arial" charset="0"/>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1"/>
            <a:ext cx="8229600" cy="762000"/>
          </a:xfrm>
        </p:spPr>
        <p:txBody>
          <a:bodyPr>
            <a:normAutofit fontScale="92500"/>
          </a:bodyPr>
          <a:lstStyle/>
          <a:p>
            <a:pPr>
              <a:buNone/>
            </a:pPr>
            <a:r>
              <a:rPr lang="en-US" sz="3100" b="1" dirty="0"/>
              <a:t>Which image accurately depicts the scene?</a:t>
            </a:r>
          </a:p>
        </p:txBody>
      </p:sp>
      <p:pic>
        <p:nvPicPr>
          <p:cNvPr id="4" name="Picture 3" descr="Close up"/>
          <p:cNvPicPr>
            <a:picLocks noChangeAspect="1" noChangeArrowheads="1"/>
          </p:cNvPicPr>
          <p:nvPr/>
        </p:nvPicPr>
        <p:blipFill>
          <a:blip r:embed="rId3" cstate="print"/>
          <a:srcRect l="31250" t="31250" r="21875" b="14844"/>
          <a:stretch>
            <a:fillRect/>
          </a:stretch>
        </p:blipFill>
        <p:spPr bwMode="auto">
          <a:xfrm>
            <a:off x="990600" y="1828800"/>
            <a:ext cx="3068638" cy="4705350"/>
          </a:xfrm>
          <a:prstGeom prst="rect">
            <a:avLst/>
          </a:prstGeom>
          <a:noFill/>
        </p:spPr>
      </p:pic>
      <p:pic>
        <p:nvPicPr>
          <p:cNvPr id="5" name="Picture 20" descr="Overall"/>
          <p:cNvPicPr>
            <a:picLocks noChangeAspect="1" noChangeArrowheads="1"/>
          </p:cNvPicPr>
          <p:nvPr/>
        </p:nvPicPr>
        <p:blipFill>
          <a:blip r:embed="rId4" cstate="print"/>
          <a:srcRect/>
          <a:stretch>
            <a:fillRect/>
          </a:stretch>
        </p:blipFill>
        <p:spPr>
          <a:xfrm>
            <a:off x="914401" y="1933575"/>
            <a:ext cx="4267200" cy="4495800"/>
          </a:xfrm>
          <a:prstGeom prst="rect">
            <a:avLst/>
          </a:prstGeom>
          <a:noFill/>
          <a:ln/>
        </p:spPr>
      </p:pic>
      <p:pic>
        <p:nvPicPr>
          <p:cNvPr id="6" name="Picture 21" descr="Intermediate"/>
          <p:cNvPicPr>
            <a:picLocks noChangeAspect="1" noChangeArrowheads="1"/>
          </p:cNvPicPr>
          <p:nvPr/>
        </p:nvPicPr>
        <p:blipFill>
          <a:blip r:embed="rId5" cstate="print"/>
          <a:srcRect/>
          <a:stretch>
            <a:fillRect/>
          </a:stretch>
        </p:blipFill>
        <p:spPr>
          <a:xfrm>
            <a:off x="6096000" y="1676400"/>
            <a:ext cx="2057400" cy="2209800"/>
          </a:xfrm>
          <a:prstGeom prst="rect">
            <a:avLst/>
          </a:prstGeom>
          <a:noFill/>
          <a:ln/>
        </p:spPr>
      </p:pic>
      <p:pic>
        <p:nvPicPr>
          <p:cNvPr id="7" name="Picture 22" descr="Close up"/>
          <p:cNvPicPr>
            <a:picLocks noChangeAspect="1" noChangeArrowheads="1"/>
          </p:cNvPicPr>
          <p:nvPr/>
        </p:nvPicPr>
        <p:blipFill>
          <a:blip r:embed="rId3" cstate="print"/>
          <a:srcRect/>
          <a:stretch>
            <a:fillRect/>
          </a:stretch>
        </p:blipFill>
        <p:spPr>
          <a:xfrm>
            <a:off x="6096000" y="4038600"/>
            <a:ext cx="2001838" cy="25146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4"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par>
                                <p:cTn id="19" presetID="4"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12800"/>
            <a:ext cx="3109913" cy="233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2362200"/>
            <a:ext cx="3352800" cy="251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38800" y="4338638"/>
            <a:ext cx="3505200"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2" name="Text Box 9"/>
          <p:cNvSpPr txBox="1">
            <a:spLocks noChangeArrowheads="1"/>
          </p:cNvSpPr>
          <p:nvPr/>
        </p:nvSpPr>
        <p:spPr bwMode="auto">
          <a:xfrm>
            <a:off x="381000" y="298450"/>
            <a:ext cx="8142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Establishing shot	       Subject shot		Detail shot</a:t>
            </a:r>
          </a:p>
        </p:txBody>
      </p:sp>
      <p:sp>
        <p:nvSpPr>
          <p:cNvPr id="12493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29CE12F7-CFD2-F146-8BD8-14D576C77642}" type="slidenum">
              <a:rPr lang="en-US" sz="2000">
                <a:solidFill>
                  <a:srgbClr val="D1EAEE"/>
                </a:solidFill>
                <a:latin typeface="Arial" charset="0"/>
                <a:cs typeface="Arial" charset="0"/>
              </a:rPr>
              <a:pPr/>
              <a:t>48</a:t>
            </a:fld>
            <a:endParaRPr lang="en-US" sz="2000">
              <a:solidFill>
                <a:srgbClr val="D1EAEE"/>
              </a:solidFill>
              <a:latin typeface="Arial" charset="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2A59-A405-47CC-A464-74FE2A574528}"/>
              </a:ext>
            </a:extLst>
          </p:cNvPr>
          <p:cNvSpPr>
            <a:spLocks noGrp="1"/>
          </p:cNvSpPr>
          <p:nvPr>
            <p:ph type="title"/>
          </p:nvPr>
        </p:nvSpPr>
        <p:spPr>
          <a:xfrm>
            <a:off x="1257300" y="606324"/>
            <a:ext cx="7886700" cy="1325563"/>
          </a:xfrm>
        </p:spPr>
        <p:txBody>
          <a:bodyPr/>
          <a:lstStyle/>
          <a:p>
            <a:r>
              <a:rPr lang="en-US" b="1" dirty="0"/>
              <a:t>Perspectives</a:t>
            </a:r>
          </a:p>
        </p:txBody>
      </p:sp>
      <p:sp>
        <p:nvSpPr>
          <p:cNvPr id="3" name="Content Placeholder 2">
            <a:extLst>
              <a:ext uri="{FF2B5EF4-FFF2-40B4-BE49-F238E27FC236}">
                <a16:creationId xmlns:a16="http://schemas.microsoft.com/office/drawing/2014/main" id="{2B54E5CB-94AC-432B-9C72-8C344475CAA3}"/>
              </a:ext>
            </a:extLst>
          </p:cNvPr>
          <p:cNvSpPr>
            <a:spLocks noGrp="1"/>
          </p:cNvSpPr>
          <p:nvPr>
            <p:ph idx="1"/>
          </p:nvPr>
        </p:nvSpPr>
        <p:spPr/>
        <p:txBody>
          <a:bodyPr/>
          <a:lstStyle/>
          <a:p>
            <a:r>
              <a:rPr lang="en-US" b="1" dirty="0"/>
              <a:t>Overall:  </a:t>
            </a:r>
            <a:r>
              <a:rPr lang="en-US" dirty="0"/>
              <a:t>Establishes where the violation occurred or where the event took place</a:t>
            </a:r>
          </a:p>
          <a:p>
            <a:endParaRPr lang="en-US" dirty="0"/>
          </a:p>
          <a:p>
            <a:r>
              <a:rPr lang="en-US" b="1" dirty="0"/>
              <a:t>Intermediate: </a:t>
            </a:r>
            <a:r>
              <a:rPr lang="en-US" dirty="0"/>
              <a:t>Acquires the relationship of the items within the overall scene</a:t>
            </a:r>
          </a:p>
          <a:p>
            <a:endParaRPr lang="en-US" dirty="0"/>
          </a:p>
          <a:p>
            <a:r>
              <a:rPr lang="en-US" b="1" dirty="0"/>
              <a:t>Close-up:  </a:t>
            </a:r>
            <a:r>
              <a:rPr lang="en-US" dirty="0"/>
              <a:t>Documents the individual details of each item</a:t>
            </a:r>
          </a:p>
        </p:txBody>
      </p:sp>
      <p:sp>
        <p:nvSpPr>
          <p:cNvPr id="4" name="Slide Number Placeholder 3">
            <a:extLst>
              <a:ext uri="{FF2B5EF4-FFF2-40B4-BE49-F238E27FC236}">
                <a16:creationId xmlns:a16="http://schemas.microsoft.com/office/drawing/2014/main" id="{FBA07F46-8F5C-4E45-A969-942985728182}"/>
              </a:ext>
            </a:extLst>
          </p:cNvPr>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95021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itle 1"/>
          <p:cNvSpPr>
            <a:spLocks noGrp="1" noChangeArrowheads="1"/>
          </p:cNvSpPr>
          <p:nvPr>
            <p:ph type="title"/>
          </p:nvPr>
        </p:nvSpPr>
        <p:spPr>
          <a:xfrm>
            <a:off x="304800" y="457200"/>
            <a:ext cx="8229600" cy="1143000"/>
          </a:xfrm>
        </p:spPr>
        <p:txBody>
          <a:bodyPr/>
          <a:lstStyle/>
          <a:p>
            <a:pPr algn="ctr" eaLnBrk="1" hangingPunct="1"/>
            <a:r>
              <a:rPr lang="en-US" b="1" dirty="0">
                <a:latin typeface="Arial" charset="0"/>
              </a:rPr>
              <a:t>Required to Receive Certificate</a:t>
            </a:r>
          </a:p>
        </p:txBody>
      </p:sp>
      <p:sp>
        <p:nvSpPr>
          <p:cNvPr id="25602" name="Content Placeholder 2"/>
          <p:cNvSpPr>
            <a:spLocks noGrp="1" noChangeArrowheads="1"/>
          </p:cNvSpPr>
          <p:nvPr>
            <p:ph idx="1"/>
          </p:nvPr>
        </p:nvSpPr>
        <p:spPr>
          <a:xfrm>
            <a:off x="1066800" y="2286000"/>
            <a:ext cx="7696200" cy="4389438"/>
          </a:xfrm>
        </p:spPr>
        <p:txBody>
          <a:bodyPr/>
          <a:lstStyle/>
          <a:p>
            <a:pPr eaLnBrk="1" hangingPunct="1"/>
            <a:r>
              <a:rPr lang="en-US" sz="3600" dirty="0">
                <a:latin typeface="Arial" charset="0"/>
              </a:rPr>
              <a:t>Sign in every day</a:t>
            </a:r>
          </a:p>
          <a:p>
            <a:pPr eaLnBrk="1" hangingPunct="1"/>
            <a:r>
              <a:rPr lang="en-US" sz="3600" dirty="0">
                <a:latin typeface="Arial" charset="0"/>
              </a:rPr>
              <a:t>Must fill out evaluation</a:t>
            </a:r>
          </a:p>
          <a:p>
            <a:pPr marL="0" indent="0" eaLnBrk="1" hangingPunct="1">
              <a:buNone/>
            </a:pPr>
            <a:endParaRPr lang="en-US" sz="3600" dirty="0">
              <a:latin typeface="Arial"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41D8D6CB-EFC0-2F4E-AE45-B6A1F9A06E6B}" type="slidenum">
              <a:rPr lang="en-US" sz="2000">
                <a:solidFill>
                  <a:srgbClr val="D1EAEE"/>
                </a:solidFill>
                <a:latin typeface="Arial" charset="0"/>
                <a:cs typeface="Arial" charset="0"/>
              </a:rPr>
              <a:pPr/>
              <a:t>5</a:t>
            </a:fld>
            <a:endParaRPr lang="en-US" sz="2000">
              <a:solidFill>
                <a:srgbClr val="D1EAEE"/>
              </a:solidFill>
              <a:latin typeface="Arial" charset="0"/>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Close-Up</a:t>
            </a:r>
          </a:p>
        </p:txBody>
      </p:sp>
      <p:sp>
        <p:nvSpPr>
          <p:cNvPr id="3" name="Content Placeholder 2"/>
          <p:cNvSpPr>
            <a:spLocks noGrp="1"/>
          </p:cNvSpPr>
          <p:nvPr>
            <p:ph idx="1"/>
          </p:nvPr>
        </p:nvSpPr>
        <p:spPr/>
        <p:txBody>
          <a:bodyPr/>
          <a:lstStyle/>
          <a:p>
            <a:r>
              <a:rPr lang="en-US" dirty="0"/>
              <a:t>Utilize full frame</a:t>
            </a:r>
          </a:p>
          <a:p>
            <a:r>
              <a:rPr lang="en-US" dirty="0"/>
              <a:t>Minimize angular distortion</a:t>
            </a:r>
          </a:p>
          <a:p>
            <a:pPr lvl="1"/>
            <a:r>
              <a:rPr lang="en-US" dirty="0"/>
              <a:t>90 degree angle</a:t>
            </a:r>
          </a:p>
          <a:p>
            <a:r>
              <a:rPr lang="en-US" dirty="0"/>
              <a:t>Compose item squarely in viewfinder</a:t>
            </a:r>
          </a:p>
          <a:p>
            <a:r>
              <a:rPr lang="en-US" dirty="0"/>
              <a:t>Introduce scales and markers</a:t>
            </a:r>
          </a:p>
          <a:p>
            <a:pPr lvl="1"/>
            <a:r>
              <a:rPr lang="en-US" dirty="0"/>
              <a:t>Standardized reference points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Best Practices</a:t>
            </a:r>
          </a:p>
        </p:txBody>
      </p:sp>
      <p:sp>
        <p:nvSpPr>
          <p:cNvPr id="3" name="Content Placeholder 2"/>
          <p:cNvSpPr>
            <a:spLocks noGrp="1"/>
          </p:cNvSpPr>
          <p:nvPr>
            <p:ph idx="1"/>
          </p:nvPr>
        </p:nvSpPr>
        <p:spPr/>
        <p:txBody>
          <a:bodyPr/>
          <a:lstStyle/>
          <a:p>
            <a:r>
              <a:rPr lang="en-US" dirty="0"/>
              <a:t>Setting time/date on camera</a:t>
            </a:r>
          </a:p>
          <a:p>
            <a:pPr lvl="1"/>
            <a:r>
              <a:rPr lang="en-US" dirty="0"/>
              <a:t>Date stamp</a:t>
            </a:r>
          </a:p>
          <a:p>
            <a:r>
              <a:rPr lang="en-US" dirty="0"/>
              <a:t>Review pictures for clarity/resolution</a:t>
            </a:r>
          </a:p>
          <a:p>
            <a:r>
              <a:rPr lang="en-US" dirty="0"/>
              <a:t>Utilize different memory cards</a:t>
            </a:r>
          </a:p>
          <a:p>
            <a:r>
              <a:rPr lang="en-US" dirty="0"/>
              <a:t>GPS capabilities</a:t>
            </a:r>
          </a:p>
          <a:p>
            <a:r>
              <a:rPr lang="en-US" b="1" dirty="0">
                <a:solidFill>
                  <a:srgbClr val="C00000"/>
                </a:solidFill>
              </a:rPr>
              <a:t>NEVER</a:t>
            </a:r>
            <a:r>
              <a:rPr lang="en-US" dirty="0"/>
              <a:t> delete photographs</a:t>
            </a:r>
          </a:p>
          <a:p>
            <a:r>
              <a:rPr lang="en-US" dirty="0"/>
              <a:t>Document “as is” before moving anything</a:t>
            </a:r>
          </a:p>
          <a:p>
            <a:r>
              <a:rPr lang="en-US" dirty="0"/>
              <a:t>Reformat card between uses</a:t>
            </a:r>
          </a:p>
          <a:p>
            <a:endParaRPr lang="en-US" dirty="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3"/>
          <p:cNvSpPr>
            <a:spLocks noGrp="1" noChangeArrowheads="1"/>
          </p:cNvSpPr>
          <p:nvPr>
            <p:ph type="title"/>
          </p:nvPr>
        </p:nvSpPr>
        <p:spPr>
          <a:xfrm>
            <a:off x="381000" y="-381000"/>
            <a:ext cx="8534400" cy="2209800"/>
          </a:xfrm>
        </p:spPr>
        <p:txBody>
          <a:bodyPr/>
          <a:lstStyle/>
          <a:p>
            <a:pPr algn="ctr" eaLnBrk="1" hangingPunct="1"/>
            <a:r>
              <a:rPr lang="en-US" dirty="0">
                <a:latin typeface="Arial" charset="0"/>
              </a:rPr>
              <a:t> </a:t>
            </a:r>
            <a:r>
              <a:rPr lang="en-US" b="1" dirty="0"/>
              <a:t>US EPA Digital Camera Guidance</a:t>
            </a:r>
          </a:p>
        </p:txBody>
      </p:sp>
      <p:sp>
        <p:nvSpPr>
          <p:cNvPr id="113667" name="Rectangle 2"/>
          <p:cNvSpPr>
            <a:spLocks noGrp="1"/>
          </p:cNvSpPr>
          <p:nvPr>
            <p:ph type="body" sz="half" idx="1"/>
          </p:nvPr>
        </p:nvSpPr>
        <p:spPr>
          <a:xfrm>
            <a:off x="228600" y="1600200"/>
            <a:ext cx="8382000" cy="3276600"/>
          </a:xfrm>
        </p:spPr>
        <p:txBody>
          <a:bodyPr rtlCol="0">
            <a:normAutofit lnSpcReduction="10000"/>
          </a:bodyPr>
          <a:lstStyle/>
          <a:p>
            <a:pPr eaLnBrk="1" fontAlgn="auto" hangingPunct="1">
              <a:spcAft>
                <a:spcPts val="0"/>
              </a:spcAft>
              <a:buClr>
                <a:schemeClr val="tx1"/>
              </a:buClr>
              <a:buFont typeface="Arial" panose="020B0604020202020204" pitchFamily="34" charset="0"/>
              <a:buChar char="•"/>
              <a:defRPr/>
            </a:pPr>
            <a:endParaRPr lang="en-US" altLang="en-US" sz="3200" dirty="0">
              <a:ea typeface="+mn-ea"/>
            </a:endParaRPr>
          </a:p>
          <a:p>
            <a:pPr eaLnBrk="1" fontAlgn="auto" hangingPunct="1">
              <a:spcAft>
                <a:spcPts val="0"/>
              </a:spcAft>
              <a:buClr>
                <a:schemeClr val="tx1"/>
              </a:buClr>
              <a:buFont typeface="Arial" panose="020B0604020202020204" pitchFamily="34" charset="0"/>
              <a:buChar char="•"/>
              <a:defRPr/>
            </a:pPr>
            <a:r>
              <a:rPr lang="en-US" altLang="en-US" sz="3200" dirty="0">
                <a:ea typeface="+mn-ea"/>
              </a:rPr>
              <a:t>epa.gov/compliance/guidance-digital-camera-guidance-epa-civil-inspections-and-investigations</a:t>
            </a:r>
          </a:p>
          <a:p>
            <a:pPr eaLnBrk="1" fontAlgn="auto" hangingPunct="1">
              <a:spcAft>
                <a:spcPts val="0"/>
              </a:spcAft>
              <a:buClr>
                <a:schemeClr val="tx1"/>
              </a:buClr>
              <a:buFont typeface="Arial" panose="020B0604020202020204" pitchFamily="34" charset="0"/>
              <a:buChar char="•"/>
              <a:defRPr/>
            </a:pPr>
            <a:r>
              <a:rPr lang="en-US" altLang="en-US" sz="3200" dirty="0">
                <a:ea typeface="+mn-ea"/>
              </a:rPr>
              <a:t>Photo evidence standard</a:t>
            </a:r>
          </a:p>
          <a:p>
            <a:pPr lvl="1" eaLnBrk="1" fontAlgn="auto" hangingPunct="1">
              <a:spcAft>
                <a:spcPts val="0"/>
              </a:spcAft>
              <a:buClr>
                <a:schemeClr val="tx1"/>
              </a:buClr>
              <a:buFont typeface="Arial" panose="020B0604020202020204" pitchFamily="34" charset="0"/>
              <a:buChar char="•"/>
              <a:defRPr/>
            </a:pPr>
            <a:r>
              <a:rPr lang="en-US" altLang="en-US" sz="3200" dirty="0">
                <a:ea typeface="+mn-ea"/>
              </a:rPr>
              <a:t>Authenticity </a:t>
            </a:r>
          </a:p>
          <a:p>
            <a:pPr lvl="1" eaLnBrk="1" fontAlgn="auto" hangingPunct="1">
              <a:spcAft>
                <a:spcPts val="0"/>
              </a:spcAft>
              <a:buClr>
                <a:schemeClr val="tx1"/>
              </a:buClr>
              <a:buFont typeface="Arial" panose="020B0604020202020204" pitchFamily="34" charset="0"/>
              <a:buChar char="•"/>
              <a:defRPr/>
            </a:pPr>
            <a:r>
              <a:rPr lang="en-US" altLang="en-US" sz="3200" dirty="0">
                <a:ea typeface="+mn-ea"/>
              </a:rPr>
              <a:t>Relevance</a:t>
            </a:r>
          </a:p>
          <a:p>
            <a:pPr eaLnBrk="1" fontAlgn="auto" hangingPunct="1">
              <a:spcAft>
                <a:spcPts val="0"/>
              </a:spcAft>
              <a:buFont typeface="Wingdings" panose="05000000000000000000" pitchFamily="2" charset="2"/>
              <a:buNone/>
              <a:defRPr/>
            </a:pPr>
            <a:endParaRPr lang="en-US" altLang="en-US" dirty="0">
              <a:ea typeface="+mn-ea"/>
            </a:endParaRPr>
          </a:p>
        </p:txBody>
      </p:sp>
      <p:sp>
        <p:nvSpPr>
          <p:cNvPr id="129027" name="Rectangle 5"/>
          <p:cNvSpPr>
            <a:spLocks noChangeArrowheads="1"/>
          </p:cNvSpPr>
          <p:nvPr/>
        </p:nvSpPr>
        <p:spPr bwMode="auto">
          <a:xfrm>
            <a:off x="609600" y="3886200"/>
            <a:ext cx="48006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buClr>
                <a:schemeClr val="tx2"/>
              </a:buClr>
              <a:buSzPct val="70000"/>
              <a:buFont typeface="Wingdings" charset="0"/>
              <a:buChar char="¡"/>
            </a:pPr>
            <a:endParaRPr lang="en-US" sz="2500">
              <a:latin typeface="Verdana"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457200" y="381000"/>
            <a:ext cx="8229600" cy="1219200"/>
          </a:xfrm>
        </p:spPr>
        <p:txBody>
          <a:bodyPr>
            <a:normAutofit/>
          </a:bodyPr>
          <a:lstStyle/>
          <a:p>
            <a:pPr eaLnBrk="1" hangingPunct="1"/>
            <a:r>
              <a:rPr lang="en-US" b="1" dirty="0"/>
              <a:t>USEPA Digital Camera Guidance (cont’d)</a:t>
            </a:r>
          </a:p>
        </p:txBody>
      </p:sp>
      <p:sp>
        <p:nvSpPr>
          <p:cNvPr id="131074" name="Rectangle 3"/>
          <p:cNvSpPr>
            <a:spLocks noGrp="1" noChangeArrowheads="1"/>
          </p:cNvSpPr>
          <p:nvPr>
            <p:ph idx="1"/>
          </p:nvPr>
        </p:nvSpPr>
        <p:spPr>
          <a:xfrm>
            <a:off x="990600" y="2057400"/>
            <a:ext cx="7848600" cy="4038600"/>
          </a:xfrm>
        </p:spPr>
        <p:txBody>
          <a:bodyPr/>
          <a:lstStyle/>
          <a:p>
            <a:pPr eaLnBrk="1" hangingPunct="1"/>
            <a:r>
              <a:rPr lang="en-US" sz="2800" dirty="0"/>
              <a:t>Capture</a:t>
            </a:r>
          </a:p>
          <a:p>
            <a:pPr lvl="1" eaLnBrk="1" hangingPunct="1"/>
            <a:r>
              <a:rPr lang="en-US" dirty="0">
                <a:cs typeface="Arial" charset="0"/>
              </a:rPr>
              <a:t>sufficient quantity, clarity and detail</a:t>
            </a:r>
          </a:p>
          <a:p>
            <a:pPr eaLnBrk="1" hangingPunct="1"/>
            <a:r>
              <a:rPr lang="en-US" sz="2800" dirty="0"/>
              <a:t>Handling on-site</a:t>
            </a:r>
          </a:p>
          <a:p>
            <a:pPr lvl="1" eaLnBrk="1" hangingPunct="1"/>
            <a:r>
              <a:rPr lang="en-US" dirty="0">
                <a:cs typeface="Arial" charset="0"/>
              </a:rPr>
              <a:t>Photos taken should never be deleted </a:t>
            </a:r>
          </a:p>
          <a:p>
            <a:pPr lvl="1" eaLnBrk="1" hangingPunct="1"/>
            <a:r>
              <a:rPr lang="en-US" dirty="0">
                <a:cs typeface="Arial" charset="0"/>
              </a:rPr>
              <a:t>Confidential Business Information (CBI)</a:t>
            </a:r>
          </a:p>
          <a:p>
            <a:pPr eaLnBrk="1" hangingPunct="1"/>
            <a:r>
              <a:rPr lang="en-US" sz="2800" dirty="0"/>
              <a:t>Logging – Field notes</a:t>
            </a:r>
          </a:p>
          <a:p>
            <a:pPr lvl="1" eaLnBrk="1" hangingPunct="1"/>
            <a:r>
              <a:rPr lang="en-US" dirty="0">
                <a:cs typeface="Arial" charset="0"/>
              </a:rPr>
              <a:t>Name, date, location, comments</a:t>
            </a:r>
          </a:p>
          <a:p>
            <a:pPr lvl="1" eaLnBrk="1" hangingPunct="1">
              <a:buFont typeface="Wingdings" charset="0"/>
              <a:buNone/>
            </a:pPr>
            <a:endParaRPr lang="en-US" dirty="0">
              <a:latin typeface="Arial" charset="0"/>
              <a:cs typeface="Arial" charset="0"/>
            </a:endParaRPr>
          </a:p>
        </p:txBody>
      </p:sp>
      <p:sp>
        <p:nvSpPr>
          <p:cNvPr id="131075"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99CE9EC1-6419-1D48-9304-5897FB61A334}" type="slidenum">
              <a:rPr lang="en-US" sz="2000">
                <a:solidFill>
                  <a:srgbClr val="D1EAEE"/>
                </a:solidFill>
                <a:latin typeface="Arial" charset="0"/>
                <a:cs typeface="Arial" charset="0"/>
              </a:rPr>
              <a:pPr/>
              <a:t>53</a:t>
            </a:fld>
            <a:endParaRPr lang="en-US" sz="2000">
              <a:solidFill>
                <a:srgbClr val="D1EAEE"/>
              </a:solidFill>
              <a:latin typeface="Arial" charset="0"/>
              <a:cs typeface="Arial"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381000" y="228600"/>
            <a:ext cx="8229600" cy="1143000"/>
          </a:xfrm>
        </p:spPr>
        <p:txBody>
          <a:bodyPr>
            <a:normAutofit/>
          </a:bodyPr>
          <a:lstStyle/>
          <a:p>
            <a:pPr eaLnBrk="1" hangingPunct="1"/>
            <a:r>
              <a:rPr lang="en-US" b="1" dirty="0"/>
              <a:t>USEPA Digital Camera Guidance (cont’d) </a:t>
            </a:r>
          </a:p>
        </p:txBody>
      </p:sp>
      <p:sp>
        <p:nvSpPr>
          <p:cNvPr id="133122" name="Rectangle 3"/>
          <p:cNvSpPr>
            <a:spLocks noGrp="1" noChangeArrowheads="1"/>
          </p:cNvSpPr>
          <p:nvPr>
            <p:ph idx="1"/>
          </p:nvPr>
        </p:nvSpPr>
        <p:spPr>
          <a:xfrm>
            <a:off x="381000" y="1905000"/>
            <a:ext cx="7848600" cy="4419600"/>
          </a:xfrm>
        </p:spPr>
        <p:txBody>
          <a:bodyPr/>
          <a:lstStyle/>
          <a:p>
            <a:pPr eaLnBrk="1" hangingPunct="1"/>
            <a:r>
              <a:rPr lang="en-US" sz="2800" dirty="0"/>
              <a:t>Closing conference</a:t>
            </a:r>
          </a:p>
          <a:p>
            <a:pPr lvl="1" eaLnBrk="1" hangingPunct="1"/>
            <a:r>
              <a:rPr lang="en-US" dirty="0">
                <a:cs typeface="Arial" charset="0"/>
              </a:rPr>
              <a:t>Sharing photos with the facility</a:t>
            </a:r>
          </a:p>
          <a:p>
            <a:pPr lvl="1" eaLnBrk="1" hangingPunct="1"/>
            <a:r>
              <a:rPr lang="en-US" dirty="0">
                <a:cs typeface="Arial" charset="0"/>
              </a:rPr>
              <a:t>Reviewing photos for CBI claims</a:t>
            </a:r>
          </a:p>
          <a:p>
            <a:pPr eaLnBrk="1" hangingPunct="1"/>
            <a:r>
              <a:rPr lang="en-US" sz="2800" dirty="0"/>
              <a:t>Preservation </a:t>
            </a:r>
          </a:p>
          <a:p>
            <a:pPr lvl="1" eaLnBrk="1" hangingPunct="1"/>
            <a:r>
              <a:rPr lang="en-US" dirty="0">
                <a:cs typeface="Arial" charset="0"/>
              </a:rPr>
              <a:t>Save the “originals” as soon as practical on share drive or other storage</a:t>
            </a:r>
          </a:p>
          <a:p>
            <a:pPr lvl="1" eaLnBrk="1" hangingPunct="1"/>
            <a:r>
              <a:rPr lang="en-US" dirty="0">
                <a:cs typeface="Arial" charset="0"/>
              </a:rPr>
              <a:t>Do not delete any photos </a:t>
            </a:r>
          </a:p>
          <a:p>
            <a:pPr eaLnBrk="1" hangingPunct="1"/>
            <a:r>
              <a:rPr lang="en-US" sz="2800" dirty="0"/>
              <a:t>Only edit copies</a:t>
            </a:r>
          </a:p>
          <a:p>
            <a:pPr eaLnBrk="1" hangingPunct="1">
              <a:buFont typeface="Wingdings" charset="0"/>
              <a:buNone/>
            </a:pPr>
            <a:endParaRPr lang="en-US" sz="2800" dirty="0">
              <a:latin typeface="Arial" charset="0"/>
            </a:endParaRPr>
          </a:p>
        </p:txBody>
      </p:sp>
      <p:sp>
        <p:nvSpPr>
          <p:cNvPr id="13312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D2A386F9-F7A3-234D-A49E-E68621BE9AB5}" type="slidenum">
              <a:rPr lang="en-US" sz="2000">
                <a:solidFill>
                  <a:srgbClr val="D1EAEE"/>
                </a:solidFill>
                <a:latin typeface="Arial" charset="0"/>
                <a:cs typeface="Arial" charset="0"/>
              </a:rPr>
              <a:pPr/>
              <a:t>54</a:t>
            </a:fld>
            <a:endParaRPr lang="en-US" sz="2000">
              <a:solidFill>
                <a:srgbClr val="D1EAEE"/>
              </a:solidFill>
              <a:latin typeface="Arial" charset="0"/>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Photo Log</a:t>
            </a:r>
          </a:p>
        </p:txBody>
      </p:sp>
      <p:sp>
        <p:nvSpPr>
          <p:cNvPr id="3" name="Content Placeholder 2"/>
          <p:cNvSpPr>
            <a:spLocks noGrp="1"/>
          </p:cNvSpPr>
          <p:nvPr>
            <p:ph idx="1"/>
          </p:nvPr>
        </p:nvSpPr>
        <p:spPr>
          <a:xfrm>
            <a:off x="628650" y="1524000"/>
            <a:ext cx="7886700" cy="4652963"/>
          </a:xfrm>
        </p:spPr>
        <p:txBody>
          <a:bodyPr>
            <a:normAutofit fontScale="85000" lnSpcReduction="20000"/>
          </a:bodyPr>
          <a:lstStyle/>
          <a:p>
            <a:r>
              <a:rPr lang="en-US" dirty="0"/>
              <a:t>Photographer Identity</a:t>
            </a:r>
          </a:p>
          <a:p>
            <a:r>
              <a:rPr lang="en-US" dirty="0"/>
              <a:t>Date</a:t>
            </a:r>
          </a:p>
          <a:p>
            <a:r>
              <a:rPr lang="en-US" dirty="0"/>
              <a:t>Time</a:t>
            </a:r>
          </a:p>
          <a:p>
            <a:r>
              <a:rPr lang="en-US" dirty="0"/>
              <a:t>Location</a:t>
            </a:r>
          </a:p>
          <a:p>
            <a:pPr lvl="1"/>
            <a:r>
              <a:rPr lang="en-US" dirty="0"/>
              <a:t>Physical address</a:t>
            </a:r>
          </a:p>
          <a:p>
            <a:pPr lvl="1"/>
            <a:r>
              <a:rPr lang="en-US" dirty="0"/>
              <a:t>Latitude/Longitude</a:t>
            </a:r>
          </a:p>
          <a:p>
            <a:pPr lvl="1"/>
            <a:r>
              <a:rPr lang="en-US" dirty="0"/>
              <a:t>ID numbers</a:t>
            </a:r>
          </a:p>
          <a:p>
            <a:r>
              <a:rPr lang="en-US" dirty="0"/>
              <a:t>Description of photos</a:t>
            </a:r>
          </a:p>
          <a:p>
            <a:endParaRPr lang="en-US" dirty="0"/>
          </a:p>
          <a:p>
            <a:r>
              <a:rPr lang="en-US" dirty="0"/>
              <a:t>It can be a list of the photos noted in the field notes, a separate photo list, or a separate Photo Log.</a:t>
            </a:r>
          </a:p>
        </p:txBody>
      </p:sp>
      <p:pic>
        <p:nvPicPr>
          <p:cNvPr id="4" name="Picture 12" descr="P8130001"/>
          <p:cNvPicPr>
            <a:picLocks noChangeAspect="1" noChangeArrowheads="1"/>
          </p:cNvPicPr>
          <p:nvPr/>
        </p:nvPicPr>
        <p:blipFill>
          <a:blip r:embed="rId3" cstate="print"/>
          <a:srcRect/>
          <a:stretch>
            <a:fillRect/>
          </a:stretch>
        </p:blipFill>
        <p:spPr bwMode="auto">
          <a:xfrm rot="747165">
            <a:off x="5867400" y="1828800"/>
            <a:ext cx="1826491" cy="24384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Photo Log (cont’d)</a:t>
            </a:r>
          </a:p>
        </p:txBody>
      </p:sp>
      <p:sp>
        <p:nvSpPr>
          <p:cNvPr id="3" name="Content Placeholder 2"/>
          <p:cNvSpPr>
            <a:spLocks noGrp="1"/>
          </p:cNvSpPr>
          <p:nvPr>
            <p:ph idx="1"/>
          </p:nvPr>
        </p:nvSpPr>
        <p:spPr/>
        <p:txBody>
          <a:bodyPr/>
          <a:lstStyle/>
          <a:p>
            <a:r>
              <a:rPr lang="en-US" dirty="0"/>
              <a:t>Always write photo log at the site</a:t>
            </a:r>
          </a:p>
          <a:p>
            <a:endParaRPr lang="en-US" dirty="0"/>
          </a:p>
          <a:p>
            <a:endParaRPr lang="en-US" dirty="0"/>
          </a:p>
          <a:p>
            <a:endParaRPr lang="en-US" dirty="0"/>
          </a:p>
          <a:p>
            <a:r>
              <a:rPr lang="en-US" dirty="0"/>
              <a:t>Restrict colorful language</a:t>
            </a:r>
          </a:p>
          <a:p>
            <a:r>
              <a:rPr lang="en-US" dirty="0"/>
              <a:t>State observations not conclusions</a:t>
            </a:r>
          </a:p>
          <a:p>
            <a:r>
              <a:rPr lang="en-US" dirty="0"/>
              <a:t>Exclude extraneous notations</a:t>
            </a:r>
          </a:p>
          <a:p>
            <a:r>
              <a:rPr lang="en-US" dirty="0"/>
              <a:t>Eliminate unrelated commentary</a:t>
            </a:r>
          </a:p>
          <a:p>
            <a:endParaRPr lang="en-US" dirty="0"/>
          </a:p>
        </p:txBody>
      </p:sp>
      <p:pic>
        <p:nvPicPr>
          <p:cNvPr id="4" name="Picture 10" descr="P8130002"/>
          <p:cNvPicPr>
            <a:picLocks noChangeAspect="1" noChangeArrowheads="1"/>
          </p:cNvPicPr>
          <p:nvPr/>
        </p:nvPicPr>
        <p:blipFill>
          <a:blip r:embed="rId3" cstate="print"/>
          <a:srcRect/>
          <a:stretch>
            <a:fillRect/>
          </a:stretch>
        </p:blipFill>
        <p:spPr>
          <a:xfrm rot="1124022">
            <a:off x="6652722" y="2286000"/>
            <a:ext cx="1471362" cy="2286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Preservation of Photos</a:t>
            </a:r>
          </a:p>
        </p:txBody>
      </p:sp>
      <p:sp>
        <p:nvSpPr>
          <p:cNvPr id="3" name="Content Placeholder 2"/>
          <p:cNvSpPr>
            <a:spLocks noGrp="1"/>
          </p:cNvSpPr>
          <p:nvPr>
            <p:ph idx="1"/>
          </p:nvPr>
        </p:nvSpPr>
        <p:spPr>
          <a:xfrm>
            <a:off x="628650" y="1447800"/>
            <a:ext cx="7886700" cy="4729163"/>
          </a:xfrm>
        </p:spPr>
        <p:txBody>
          <a:bodyPr/>
          <a:lstStyle/>
          <a:p>
            <a:r>
              <a:rPr lang="en-US" dirty="0"/>
              <a:t>Archival copy</a:t>
            </a:r>
          </a:p>
          <a:p>
            <a:r>
              <a:rPr lang="en-US" dirty="0"/>
              <a:t>Make a working copy</a:t>
            </a:r>
          </a:p>
          <a:p>
            <a:r>
              <a:rPr lang="en-US" dirty="0"/>
              <a:t>Transfer the archival copy </a:t>
            </a:r>
          </a:p>
          <a:p>
            <a:endParaRPr lang="en-US" dirty="0"/>
          </a:p>
        </p:txBody>
      </p:sp>
      <p:pic>
        <p:nvPicPr>
          <p:cNvPr id="4" name="Picture 27" descr="outfalls_sm"/>
          <p:cNvPicPr>
            <a:picLocks noChangeAspect="1" noChangeArrowheads="1"/>
          </p:cNvPicPr>
          <p:nvPr/>
        </p:nvPicPr>
        <p:blipFill>
          <a:blip r:embed="rId3" cstate="print"/>
          <a:srcRect/>
          <a:stretch>
            <a:fillRect/>
          </a:stretch>
        </p:blipFill>
        <p:spPr bwMode="auto">
          <a:xfrm>
            <a:off x="1447801" y="3352800"/>
            <a:ext cx="6477000" cy="28956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Archival Copy</a:t>
            </a:r>
          </a:p>
        </p:txBody>
      </p:sp>
      <p:sp>
        <p:nvSpPr>
          <p:cNvPr id="3" name="Content Placeholder 2"/>
          <p:cNvSpPr>
            <a:spLocks noGrp="1"/>
          </p:cNvSpPr>
          <p:nvPr>
            <p:ph idx="1"/>
          </p:nvPr>
        </p:nvSpPr>
        <p:spPr>
          <a:xfrm>
            <a:off x="628650" y="1219200"/>
            <a:ext cx="7886700" cy="5333999"/>
          </a:xfrm>
        </p:spPr>
        <p:txBody>
          <a:bodyPr/>
          <a:lstStyle/>
          <a:p>
            <a:pPr marL="0" indent="0">
              <a:buNone/>
            </a:pPr>
            <a:endParaRPr lang="en-US" dirty="0"/>
          </a:p>
          <a:p>
            <a:r>
              <a:rPr lang="en-US" dirty="0"/>
              <a:t>Write-once media</a:t>
            </a:r>
          </a:p>
          <a:p>
            <a:pPr lvl="1"/>
            <a:r>
              <a:rPr lang="en-US" dirty="0"/>
              <a:t>Burn directly from original media</a:t>
            </a:r>
          </a:p>
          <a:p>
            <a:r>
              <a:rPr lang="en-US" dirty="0"/>
              <a:t>Don’t rename photographs</a:t>
            </a:r>
          </a:p>
          <a:p>
            <a:r>
              <a:rPr lang="en-US" dirty="0"/>
              <a:t>Verify contents, file size</a:t>
            </a:r>
          </a:p>
          <a:p>
            <a:r>
              <a:rPr lang="en-US" dirty="0"/>
              <a:t>Re-format SD card</a:t>
            </a:r>
          </a:p>
          <a:p>
            <a:endParaRPr lang="en-US" dirty="0"/>
          </a:p>
          <a:p>
            <a:endParaRPr lang="en-US" dirty="0"/>
          </a:p>
        </p:txBody>
      </p:sp>
      <p:pic>
        <p:nvPicPr>
          <p:cNvPr id="4" name="Picture 13" descr="2gbxd-big-oly"/>
          <p:cNvPicPr>
            <a:picLocks noChangeAspect="1" noChangeArrowheads="1"/>
          </p:cNvPicPr>
          <p:nvPr/>
        </p:nvPicPr>
        <p:blipFill>
          <a:blip r:embed="rId3" cstate="print"/>
          <a:srcRect/>
          <a:stretch>
            <a:fillRect/>
          </a:stretch>
        </p:blipFill>
        <p:spPr bwMode="auto">
          <a:xfrm>
            <a:off x="1600200" y="4876800"/>
            <a:ext cx="2082800" cy="1562100"/>
          </a:xfrm>
          <a:prstGeom prst="rect">
            <a:avLst/>
          </a:prstGeom>
          <a:noFill/>
        </p:spPr>
      </p:pic>
      <p:pic>
        <p:nvPicPr>
          <p:cNvPr id="5" name="Picture 20" descr="sony_mavica_mvc_cd_5_pk_cds_425"/>
          <p:cNvPicPr>
            <a:picLocks noChangeAspect="1" noChangeArrowheads="1"/>
          </p:cNvPicPr>
          <p:nvPr/>
        </p:nvPicPr>
        <p:blipFill>
          <a:blip r:embed="rId4" cstate="print"/>
          <a:srcRect/>
          <a:stretch>
            <a:fillRect/>
          </a:stretch>
        </p:blipFill>
        <p:spPr>
          <a:xfrm>
            <a:off x="5943600" y="4648200"/>
            <a:ext cx="1905000" cy="1905000"/>
          </a:xfrm>
          <a:prstGeom prst="rect">
            <a:avLst/>
          </a:prstGeom>
          <a:noFill/>
          <a:ln/>
        </p:spPr>
      </p:pic>
      <p:sp>
        <p:nvSpPr>
          <p:cNvPr id="6" name="Striped Right Arrow 5"/>
          <p:cNvSpPr/>
          <p:nvPr/>
        </p:nvSpPr>
        <p:spPr>
          <a:xfrm>
            <a:off x="3810000" y="5562600"/>
            <a:ext cx="1981200" cy="45720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that mean?</a:t>
            </a:r>
          </a:p>
        </p:txBody>
      </p:sp>
      <p:pic>
        <p:nvPicPr>
          <p:cNvPr id="34818" name="Picture 2"/>
          <p:cNvPicPr>
            <a:picLocks noChangeAspect="1" noChangeArrowheads="1"/>
          </p:cNvPicPr>
          <p:nvPr/>
        </p:nvPicPr>
        <p:blipFill>
          <a:blip r:embed="rId3" cstate="print"/>
          <a:srcRect l="14375" t="10938" r="64375" b="35937"/>
          <a:stretch>
            <a:fillRect/>
          </a:stretch>
        </p:blipFill>
        <p:spPr bwMode="auto">
          <a:xfrm>
            <a:off x="533400" y="1447800"/>
            <a:ext cx="5181600" cy="5181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533400" y="1417638"/>
            <a:ext cx="8229600"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marL="333375" indent="-333375" eaLnBrk="1" hangingPunct="1">
              <a:spcBef>
                <a:spcPct val="20000"/>
              </a:spcBef>
              <a:buFontTx/>
              <a:buChar char="•"/>
            </a:pPr>
            <a:r>
              <a:rPr lang="en-US" sz="3200">
                <a:latin typeface="Arial" charset="0"/>
              </a:rPr>
              <a:t>Lecture/seminar/facilitated discussion</a:t>
            </a:r>
          </a:p>
          <a:p>
            <a:pPr marL="333375" indent="-333375" eaLnBrk="1" hangingPunct="1">
              <a:spcBef>
                <a:spcPct val="20000"/>
              </a:spcBef>
              <a:buFontTx/>
              <a:buChar char="•"/>
            </a:pPr>
            <a:r>
              <a:rPr lang="en-US" sz="3200">
                <a:latin typeface="Arial" charset="0"/>
              </a:rPr>
              <a:t>Participation is critical - this is your class</a:t>
            </a:r>
          </a:p>
          <a:p>
            <a:pPr marL="333375" indent="-333375" eaLnBrk="1" hangingPunct="1">
              <a:spcBef>
                <a:spcPct val="20000"/>
              </a:spcBef>
              <a:buFontTx/>
              <a:buChar char="•"/>
            </a:pPr>
            <a:r>
              <a:rPr lang="en-US" sz="3200">
                <a:latin typeface="Arial" charset="0"/>
              </a:rPr>
              <a:t>To develop/expand existing skills/knowledge</a:t>
            </a:r>
          </a:p>
          <a:p>
            <a:pPr marL="333375" indent="-333375" eaLnBrk="1" hangingPunct="1">
              <a:spcBef>
                <a:spcPct val="20000"/>
              </a:spcBef>
              <a:buFontTx/>
              <a:buChar char="•"/>
            </a:pPr>
            <a:r>
              <a:rPr lang="en-US" sz="3200">
                <a:latin typeface="Arial" charset="0"/>
              </a:rPr>
              <a:t>New materials and enhanced refresher training</a:t>
            </a:r>
          </a:p>
          <a:p>
            <a:pPr marL="333375" indent="-333375" eaLnBrk="1" hangingPunct="1">
              <a:spcBef>
                <a:spcPct val="20000"/>
              </a:spcBef>
              <a:buFontTx/>
              <a:buChar char="•"/>
            </a:pPr>
            <a:r>
              <a:rPr lang="en-US" sz="3200">
                <a:latin typeface="Arial" charset="0"/>
              </a:rPr>
              <a:t>Does not focus on any one program or set of regulations - provides fundamentals for all programs</a:t>
            </a:r>
          </a:p>
        </p:txBody>
      </p:sp>
      <p:sp>
        <p:nvSpPr>
          <p:cNvPr id="27650" name="Rectangle 5"/>
          <p:cNvSpPr>
            <a:spLocks noChangeArrowheads="1"/>
          </p:cNvSpPr>
          <p:nvPr/>
        </p:nvSpPr>
        <p:spPr bwMode="auto">
          <a:xfrm>
            <a:off x="228600" y="274638"/>
            <a:ext cx="84550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algn="ctr" eaLnBrk="1" hangingPunct="1"/>
            <a:r>
              <a:rPr lang="en-US" sz="4400">
                <a:latin typeface="Arial" charset="0"/>
              </a:rPr>
              <a:t>This Course</a:t>
            </a:r>
          </a:p>
        </p:txBody>
      </p:sp>
      <p:sp>
        <p:nvSpPr>
          <p:cNvPr id="2765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56176042-80DD-FA44-BBAA-575EF5D7C345}" type="slidenum">
              <a:rPr lang="en-US" sz="1400">
                <a:solidFill>
                  <a:srgbClr val="D1EAEE"/>
                </a:solidFill>
                <a:latin typeface="Arial" charset="0"/>
                <a:cs typeface="Arial" charset="0"/>
              </a:rPr>
              <a:pPr/>
              <a:t>6</a:t>
            </a:fld>
            <a:endParaRPr lang="en-US" sz="1400">
              <a:solidFill>
                <a:srgbClr val="D1EAEE"/>
              </a:solidFill>
              <a:latin typeface="Arial" charset="0"/>
              <a:cs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Best Practices</a:t>
            </a:r>
          </a:p>
        </p:txBody>
      </p:sp>
      <p:sp>
        <p:nvSpPr>
          <p:cNvPr id="3" name="Content Placeholder 2"/>
          <p:cNvSpPr>
            <a:spLocks noGrp="1"/>
          </p:cNvSpPr>
          <p:nvPr>
            <p:ph idx="1"/>
          </p:nvPr>
        </p:nvSpPr>
        <p:spPr/>
        <p:txBody>
          <a:bodyPr/>
          <a:lstStyle/>
          <a:p>
            <a:r>
              <a:rPr lang="en-US" dirty="0"/>
              <a:t>Label disk </a:t>
            </a:r>
          </a:p>
          <a:p>
            <a:pPr lvl="1"/>
            <a:r>
              <a:rPr lang="en-US" dirty="0"/>
              <a:t>Name of facility/site</a:t>
            </a:r>
          </a:p>
          <a:p>
            <a:pPr lvl="1"/>
            <a:r>
              <a:rPr lang="en-US" dirty="0"/>
              <a:t>Date</a:t>
            </a:r>
          </a:p>
          <a:p>
            <a:pPr lvl="1"/>
            <a:r>
              <a:rPr lang="en-US" dirty="0"/>
              <a:t>Time</a:t>
            </a:r>
          </a:p>
          <a:p>
            <a:pPr lvl="1"/>
            <a:r>
              <a:rPr lang="en-US" dirty="0"/>
              <a:t>MASTER or Archival copy</a:t>
            </a:r>
          </a:p>
          <a:p>
            <a:r>
              <a:rPr lang="en-US" dirty="0"/>
              <a:t>Print out photo log and keep together</a:t>
            </a:r>
          </a:p>
          <a:p>
            <a:r>
              <a:rPr lang="en-US" dirty="0"/>
              <a:t>Don’t write directly on disks</a:t>
            </a:r>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Working Copy</a:t>
            </a:r>
          </a:p>
        </p:txBody>
      </p:sp>
      <p:sp>
        <p:nvSpPr>
          <p:cNvPr id="3" name="Content Placeholder 2"/>
          <p:cNvSpPr>
            <a:spLocks noGrp="1"/>
          </p:cNvSpPr>
          <p:nvPr>
            <p:ph idx="1"/>
          </p:nvPr>
        </p:nvSpPr>
        <p:spPr/>
        <p:txBody>
          <a:bodyPr/>
          <a:lstStyle/>
          <a:p>
            <a:r>
              <a:rPr lang="en-US" dirty="0"/>
              <a:t>Made directly from SD </a:t>
            </a:r>
          </a:p>
          <a:p>
            <a:r>
              <a:rPr lang="en-US" dirty="0"/>
              <a:t>Stored on hard drive or write once media</a:t>
            </a:r>
          </a:p>
          <a:p>
            <a:r>
              <a:rPr lang="en-US" dirty="0"/>
              <a:t>Clearly identify as Working Copies</a:t>
            </a:r>
          </a:p>
          <a:p>
            <a:pPr lvl="1"/>
            <a:r>
              <a:rPr lang="en-US" dirty="0"/>
              <a:t>Can be renamed</a:t>
            </a:r>
          </a:p>
          <a:p>
            <a:pPr lvl="1"/>
            <a:r>
              <a:rPr lang="en-US" dirty="0"/>
              <a:t>Can be paired down</a:t>
            </a:r>
          </a:p>
          <a:p>
            <a:pPr lvl="1"/>
            <a:r>
              <a:rPr lang="en-US" dirty="0"/>
              <a:t>Can be processed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Photo Processing?</a:t>
            </a:r>
          </a:p>
        </p:txBody>
      </p:sp>
      <p:sp>
        <p:nvSpPr>
          <p:cNvPr id="3" name="Content Placeholder 2"/>
          <p:cNvSpPr>
            <a:spLocks noGrp="1"/>
          </p:cNvSpPr>
          <p:nvPr>
            <p:ph idx="1"/>
          </p:nvPr>
        </p:nvSpPr>
        <p:spPr/>
        <p:txBody>
          <a:bodyPr>
            <a:normAutofit/>
          </a:bodyPr>
          <a:lstStyle/>
          <a:p>
            <a:r>
              <a:rPr lang="en-US" dirty="0"/>
              <a:t>Reveals image detail that may be obscured by distracting background, poor definition, lighting issues, or color contrast </a:t>
            </a:r>
          </a:p>
          <a:p>
            <a:r>
              <a:rPr lang="en-US" dirty="0"/>
              <a:t>Reduction/enlargement</a:t>
            </a:r>
          </a:p>
          <a:p>
            <a:r>
              <a:rPr lang="en-US" dirty="0"/>
              <a:t>Cropping</a:t>
            </a:r>
          </a:p>
          <a:p>
            <a:r>
              <a:rPr lang="en-US" dirty="0"/>
              <a:t>Contrast</a:t>
            </a:r>
          </a:p>
          <a:p>
            <a:r>
              <a:rPr lang="en-US" dirty="0"/>
              <a:t>Brightness adjustments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Processing Photos</a:t>
            </a:r>
          </a:p>
        </p:txBody>
      </p:sp>
      <p:sp>
        <p:nvSpPr>
          <p:cNvPr id="3" name="Content Placeholder 2"/>
          <p:cNvSpPr>
            <a:spLocks noGrp="1"/>
          </p:cNvSpPr>
          <p:nvPr>
            <p:ph idx="1"/>
          </p:nvPr>
        </p:nvSpPr>
        <p:spPr>
          <a:xfrm>
            <a:off x="628650" y="1524000"/>
            <a:ext cx="7886700" cy="4652963"/>
          </a:xfrm>
        </p:spPr>
        <p:txBody>
          <a:bodyPr>
            <a:normAutofit lnSpcReduction="10000"/>
          </a:bodyPr>
          <a:lstStyle/>
          <a:p>
            <a:r>
              <a:rPr lang="en-US" dirty="0"/>
              <a:t>“Processing” preferred over “manipulation”</a:t>
            </a:r>
          </a:p>
          <a:p>
            <a:r>
              <a:rPr lang="en-US" dirty="0"/>
              <a:t>Create separate working copies of photos</a:t>
            </a:r>
          </a:p>
          <a:p>
            <a:r>
              <a:rPr lang="en-US" dirty="0"/>
              <a:t>Rename as needed</a:t>
            </a:r>
          </a:p>
          <a:p>
            <a:r>
              <a:rPr lang="en-US" dirty="0"/>
              <a:t>Document processes for later recreation</a:t>
            </a:r>
          </a:p>
          <a:p>
            <a:pPr lvl="1"/>
            <a:r>
              <a:rPr lang="en-US" dirty="0"/>
              <a:t>Who	</a:t>
            </a:r>
          </a:p>
          <a:p>
            <a:pPr lvl="1"/>
            <a:r>
              <a:rPr lang="en-US" dirty="0"/>
              <a:t>What</a:t>
            </a:r>
          </a:p>
          <a:p>
            <a:pPr lvl="1"/>
            <a:r>
              <a:rPr lang="en-US" dirty="0"/>
              <a:t>When </a:t>
            </a:r>
          </a:p>
          <a:p>
            <a:pPr lvl="1"/>
            <a:r>
              <a:rPr lang="en-US" dirty="0"/>
              <a:t>How</a:t>
            </a:r>
          </a:p>
          <a:p>
            <a:r>
              <a:rPr lang="en-US" dirty="0"/>
              <a:t>Save each change as separate image file</a:t>
            </a:r>
          </a:p>
          <a:p>
            <a:pPr lvl="1"/>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Away Points</a:t>
            </a:r>
          </a:p>
        </p:txBody>
      </p:sp>
      <p:sp>
        <p:nvSpPr>
          <p:cNvPr id="3" name="Content Placeholder 2"/>
          <p:cNvSpPr>
            <a:spLocks noGrp="1"/>
          </p:cNvSpPr>
          <p:nvPr>
            <p:ph idx="1"/>
          </p:nvPr>
        </p:nvSpPr>
        <p:spPr/>
        <p:txBody>
          <a:bodyPr>
            <a:normAutofit fontScale="92500" lnSpcReduction="20000"/>
          </a:bodyPr>
          <a:lstStyle/>
          <a:p>
            <a:r>
              <a:rPr lang="en-US" dirty="0"/>
              <a:t>Check date/time </a:t>
            </a:r>
            <a:r>
              <a:rPr lang="en-US" u="sng" dirty="0"/>
              <a:t>before</a:t>
            </a:r>
            <a:r>
              <a:rPr lang="en-US" dirty="0"/>
              <a:t> each use</a:t>
            </a:r>
          </a:p>
          <a:p>
            <a:r>
              <a:rPr lang="en-US" dirty="0"/>
              <a:t>Create a photo log as you take them</a:t>
            </a:r>
          </a:p>
          <a:p>
            <a:r>
              <a:rPr lang="en-US" dirty="0"/>
              <a:t>Preserve original files </a:t>
            </a:r>
          </a:p>
          <a:p>
            <a:r>
              <a:rPr lang="en-US" dirty="0"/>
              <a:t>Create archival/master CD for originals</a:t>
            </a:r>
          </a:p>
          <a:p>
            <a:r>
              <a:rPr lang="en-US" dirty="0"/>
              <a:t>Establish consistent practices, treat every site the same</a:t>
            </a:r>
          </a:p>
          <a:p>
            <a:r>
              <a:rPr lang="en-US" dirty="0"/>
              <a:t>Utilize government-issued equipment</a:t>
            </a:r>
          </a:p>
          <a:p>
            <a:r>
              <a:rPr lang="en-US" dirty="0"/>
              <a:t>Take lots of photos	</a:t>
            </a:r>
          </a:p>
          <a:p>
            <a:pPr lvl="1"/>
            <a:r>
              <a:rPr lang="en-US" dirty="0"/>
              <a:t>No additional cost</a:t>
            </a:r>
          </a:p>
          <a:p>
            <a:pPr lvl="1"/>
            <a:r>
              <a:rPr lang="en-US" dirty="0"/>
              <a:t>Value added may be identified after the fact</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457200" y="381000"/>
            <a:ext cx="8229600" cy="1143000"/>
          </a:xfrm>
        </p:spPr>
        <p:txBody>
          <a:bodyPr/>
          <a:lstStyle/>
          <a:p>
            <a:pPr algn="ctr" eaLnBrk="1" hangingPunct="1"/>
            <a:r>
              <a:rPr lang="en-US" sz="3200" b="1" dirty="0"/>
              <a:t>Things to Remember About Photos</a:t>
            </a:r>
          </a:p>
        </p:txBody>
      </p:sp>
      <p:sp>
        <p:nvSpPr>
          <p:cNvPr id="151554" name="Rectangle 3"/>
          <p:cNvSpPr>
            <a:spLocks noGrp="1" noChangeArrowheads="1"/>
          </p:cNvSpPr>
          <p:nvPr>
            <p:ph idx="1"/>
          </p:nvPr>
        </p:nvSpPr>
        <p:spPr/>
        <p:txBody>
          <a:bodyPr/>
          <a:lstStyle/>
          <a:p>
            <a:pPr eaLnBrk="1" hangingPunct="1"/>
            <a:r>
              <a:rPr lang="en-US" sz="2800" dirty="0"/>
              <a:t>Notify facility personnel of intent to take photos</a:t>
            </a:r>
          </a:p>
          <a:p>
            <a:pPr eaLnBrk="1" hangingPunct="1"/>
            <a:r>
              <a:rPr lang="en-US" sz="2800" dirty="0"/>
              <a:t>Provide copies to facility if requested</a:t>
            </a:r>
          </a:p>
          <a:p>
            <a:pPr lvl="1" eaLnBrk="1" hangingPunct="1"/>
            <a:r>
              <a:rPr lang="en-US" sz="3000" b="1" dirty="0">
                <a:cs typeface="Arial" charset="0"/>
              </a:rPr>
              <a:t>Do you give them your camera or sim card? </a:t>
            </a:r>
            <a:r>
              <a:rPr lang="en-US" sz="3000" dirty="0">
                <a:cs typeface="Arial" charset="0"/>
              </a:rPr>
              <a:t>NO</a:t>
            </a:r>
          </a:p>
          <a:p>
            <a:pPr eaLnBrk="1" hangingPunct="1"/>
            <a:r>
              <a:rPr lang="en-US" sz="2800" dirty="0"/>
              <a:t>Document location and subject of each photo</a:t>
            </a:r>
          </a:p>
          <a:p>
            <a:pPr eaLnBrk="1" hangingPunct="1"/>
            <a:r>
              <a:rPr lang="en-US" sz="2800" dirty="0"/>
              <a:t>Prepare photo log including all photos</a:t>
            </a:r>
          </a:p>
          <a:p>
            <a:pPr eaLnBrk="1" hangingPunct="1"/>
            <a:endParaRPr lang="en-US" sz="2800" dirty="0">
              <a:latin typeface="Arial" charset="0"/>
            </a:endParaRPr>
          </a:p>
        </p:txBody>
      </p:sp>
      <p:sp>
        <p:nvSpPr>
          <p:cNvPr id="151555"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D518D00A-ECF5-084D-9C73-FA8B7AADEEFE}" type="slidenum">
              <a:rPr lang="en-US" sz="2000">
                <a:solidFill>
                  <a:srgbClr val="D1EAEE"/>
                </a:solidFill>
                <a:latin typeface="Arial" charset="0"/>
                <a:cs typeface="Arial" charset="0"/>
              </a:rPr>
              <a:pPr/>
              <a:t>65</a:t>
            </a:fld>
            <a:endParaRPr lang="en-US" sz="2000">
              <a:solidFill>
                <a:srgbClr val="D1EAEE"/>
              </a:solidFill>
              <a:latin typeface="Arial" charset="0"/>
              <a:cs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1" name="Rectangle 2"/>
          <p:cNvSpPr>
            <a:spLocks noGrp="1"/>
          </p:cNvSpPr>
          <p:nvPr>
            <p:ph type="title"/>
          </p:nvPr>
        </p:nvSpPr>
        <p:spPr>
          <a:xfrm>
            <a:off x="457200" y="2590800"/>
            <a:ext cx="8229600" cy="1143000"/>
          </a:xfrm>
        </p:spPr>
        <p:txBody>
          <a:bodyPr/>
          <a:lstStyle/>
          <a:p>
            <a:pPr eaLnBrk="1" hangingPunct="1"/>
            <a:br>
              <a:rPr lang="en-US" sz="5900" b="1">
                <a:latin typeface="Arial" charset="0"/>
              </a:rPr>
            </a:br>
            <a:r>
              <a:rPr lang="en-US" sz="5900" b="1">
                <a:latin typeface="Arial" charset="0"/>
              </a:rPr>
              <a:t>Practical Exercise</a:t>
            </a:r>
          </a:p>
        </p:txBody>
      </p:sp>
      <p:sp>
        <p:nvSpPr>
          <p:cNvPr id="17408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E3F3CBA4-E514-8944-9596-4E6CB9390497}" type="slidenum">
              <a:rPr lang="en-US" sz="2000">
                <a:solidFill>
                  <a:srgbClr val="D1EAEE"/>
                </a:solidFill>
                <a:latin typeface="Arial" charset="0"/>
                <a:cs typeface="Arial" charset="0"/>
              </a:rPr>
              <a:pPr/>
              <a:t>66</a:t>
            </a:fld>
            <a:endParaRPr lang="en-US" sz="2000">
              <a:solidFill>
                <a:srgbClr val="D1EAEE"/>
              </a:solidFill>
              <a:latin typeface="Arial" charset="0"/>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p:cNvSpPr>
          <p:nvPr>
            <p:ph type="title"/>
          </p:nvPr>
        </p:nvSpPr>
        <p:spPr>
          <a:xfrm>
            <a:off x="609600" y="2057400"/>
            <a:ext cx="8229600" cy="1143000"/>
          </a:xfrm>
        </p:spPr>
        <p:txBody>
          <a:bodyPr rtlCol="0">
            <a:normAutofit fontScale="90000"/>
          </a:bodyPr>
          <a:lstStyle/>
          <a:p>
            <a:pPr algn="ctr" eaLnBrk="1" fontAlgn="auto" hangingPunct="1">
              <a:spcAft>
                <a:spcPts val="0"/>
              </a:spcAft>
              <a:defRPr/>
            </a:pPr>
            <a:r>
              <a:rPr lang="en-US" altLang="en-US" sz="6600" b="1">
                <a:ea typeface="+mj-ea"/>
              </a:rPr>
              <a:t>Acme Chemical Company</a:t>
            </a:r>
          </a:p>
        </p:txBody>
      </p:sp>
      <p:sp>
        <p:nvSpPr>
          <p:cNvPr id="17510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32A0FB99-DB69-2C4C-94B4-435E4CD81004}" type="slidenum">
              <a:rPr lang="en-US" sz="2000">
                <a:solidFill>
                  <a:srgbClr val="D1EAEE"/>
                </a:solidFill>
                <a:latin typeface="Arial" charset="0"/>
                <a:cs typeface="Arial" charset="0"/>
              </a:rPr>
              <a:pPr/>
              <a:t>67</a:t>
            </a:fld>
            <a:endParaRPr lang="en-US" sz="2000">
              <a:solidFill>
                <a:srgbClr val="D1EAEE"/>
              </a:solidFill>
              <a:latin typeface="Arial" charset="0"/>
              <a:cs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2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B5C6C542-4354-7D49-B926-0BDE4121D9CF}" type="slidenum">
              <a:rPr lang="en-US" sz="1400">
                <a:solidFill>
                  <a:srgbClr val="D1EAEE"/>
                </a:solidFill>
                <a:latin typeface="Arial" charset="0"/>
                <a:cs typeface="Arial" charset="0"/>
              </a:rPr>
              <a:pPr/>
              <a:t>68</a:t>
            </a:fld>
            <a:endParaRPr lang="en-US" sz="1400">
              <a:solidFill>
                <a:srgbClr val="D1EAEE"/>
              </a:solidFill>
              <a:latin typeface="Arial" charset="0"/>
              <a:cs typeface="Arial" charset="0"/>
            </a:endParaRPr>
          </a:p>
        </p:txBody>
      </p:sp>
      <p:sp>
        <p:nvSpPr>
          <p:cNvPr id="176130" name="Title 2"/>
          <p:cNvSpPr>
            <a:spLocks noGrp="1" noChangeArrowheads="1"/>
          </p:cNvSpPr>
          <p:nvPr>
            <p:ph type="title" idx="4294967295"/>
          </p:nvPr>
        </p:nvSpPr>
        <p:spPr>
          <a:xfrm>
            <a:off x="0" y="457200"/>
            <a:ext cx="8302625" cy="1143000"/>
          </a:xfrm>
        </p:spPr>
        <p:txBody>
          <a:bodyPr/>
          <a:lstStyle/>
          <a:p>
            <a:pPr eaLnBrk="1" hangingPunct="1"/>
            <a:r>
              <a:rPr lang="en-US">
                <a:latin typeface="Arial" charset="0"/>
              </a:rPr>
              <a:t>The Practical Exercise Scenario </a:t>
            </a:r>
          </a:p>
        </p:txBody>
      </p:sp>
      <p:sp>
        <p:nvSpPr>
          <p:cNvPr id="176131" name="Text Placeholder 3"/>
          <p:cNvSpPr>
            <a:spLocks noGrp="1" noChangeArrowheads="1"/>
          </p:cNvSpPr>
          <p:nvPr>
            <p:ph type="body" sz="half" idx="4294967295"/>
          </p:nvPr>
        </p:nvSpPr>
        <p:spPr>
          <a:xfrm>
            <a:off x="1676400" y="4343400"/>
            <a:ext cx="7467600" cy="1752600"/>
          </a:xfrm>
        </p:spPr>
        <p:txBody>
          <a:bodyPr/>
          <a:lstStyle/>
          <a:p>
            <a:pPr eaLnBrk="1" hangingPunct="1">
              <a:buClr>
                <a:schemeClr val="tx1"/>
              </a:buClr>
            </a:pPr>
            <a:r>
              <a:rPr lang="en-US">
                <a:latin typeface="Arial" charset="0"/>
              </a:rPr>
              <a:t>Acme Chemical Company (ACC) produces pesticides </a:t>
            </a:r>
          </a:p>
          <a:p>
            <a:pPr eaLnBrk="1" hangingPunct="1">
              <a:buClr>
                <a:schemeClr val="tx1"/>
              </a:buClr>
            </a:pPr>
            <a:r>
              <a:rPr lang="en-US">
                <a:latin typeface="Arial" charset="0"/>
              </a:rPr>
              <a:t>ACC has all required permits from the Commission on Environmental Protection (CEP)</a:t>
            </a:r>
          </a:p>
        </p:txBody>
      </p:sp>
      <p:pic>
        <p:nvPicPr>
          <p:cNvPr id="176132" name="ClipArt Placeholder 5" descr="chemical-company-2.jpg"/>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0" y="1906588"/>
            <a:ext cx="6705600" cy="2284412"/>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4F0A7247-167C-5C4E-8509-61EEC3DB030E}" type="slidenum">
              <a:rPr lang="en-US" sz="1400">
                <a:solidFill>
                  <a:srgbClr val="D1EAEE"/>
                </a:solidFill>
                <a:latin typeface="Arial" charset="0"/>
                <a:cs typeface="Arial" charset="0"/>
              </a:rPr>
              <a:pPr/>
              <a:t>69</a:t>
            </a:fld>
            <a:endParaRPr lang="en-US" sz="1400">
              <a:solidFill>
                <a:srgbClr val="D1EAEE"/>
              </a:solidFill>
              <a:latin typeface="Arial" charset="0"/>
              <a:cs typeface="Arial" charset="0"/>
            </a:endParaRPr>
          </a:p>
        </p:txBody>
      </p:sp>
      <p:sp>
        <p:nvSpPr>
          <p:cNvPr id="177154" name="Title 4"/>
          <p:cNvSpPr>
            <a:spLocks noGrp="1" noChangeArrowheads="1"/>
          </p:cNvSpPr>
          <p:nvPr>
            <p:ph type="title" idx="4294967295"/>
          </p:nvPr>
        </p:nvSpPr>
        <p:spPr>
          <a:xfrm>
            <a:off x="0" y="685800"/>
            <a:ext cx="8229600" cy="1143000"/>
          </a:xfrm>
        </p:spPr>
        <p:txBody>
          <a:bodyPr/>
          <a:lstStyle/>
          <a:p>
            <a:pPr algn="ctr" eaLnBrk="1" hangingPunct="1"/>
            <a:r>
              <a:rPr lang="en-US">
                <a:latin typeface="Arial" charset="0"/>
              </a:rPr>
              <a:t>The  Practical Exercise</a:t>
            </a:r>
          </a:p>
        </p:txBody>
      </p:sp>
      <p:sp>
        <p:nvSpPr>
          <p:cNvPr id="177155" name="Content Placeholder 5"/>
          <p:cNvSpPr>
            <a:spLocks noGrp="1" noChangeArrowheads="1"/>
          </p:cNvSpPr>
          <p:nvPr>
            <p:ph idx="4294967295"/>
          </p:nvPr>
        </p:nvSpPr>
        <p:spPr>
          <a:xfrm>
            <a:off x="381000" y="2057400"/>
            <a:ext cx="8229600" cy="4267200"/>
          </a:xfrm>
        </p:spPr>
        <p:txBody>
          <a:bodyPr/>
          <a:lstStyle/>
          <a:p>
            <a:pPr eaLnBrk="1" hangingPunct="1">
              <a:buClr>
                <a:schemeClr val="tx1"/>
              </a:buClr>
            </a:pPr>
            <a:r>
              <a:rPr lang="en-US" sz="2800" dirty="0">
                <a:latin typeface="Arial" charset="0"/>
              </a:rPr>
              <a:t>The CEP receives an anonymous tip reporting that asbestos demolition had been occurring. </a:t>
            </a:r>
          </a:p>
          <a:p>
            <a:pPr eaLnBrk="1" hangingPunct="1">
              <a:buClr>
                <a:schemeClr val="tx1"/>
              </a:buClr>
            </a:pPr>
            <a:endParaRPr lang="en-US" sz="2800" dirty="0">
              <a:latin typeface="Arial" charset="0"/>
            </a:endParaRPr>
          </a:p>
          <a:p>
            <a:pPr eaLnBrk="1" hangingPunct="1">
              <a:buClr>
                <a:schemeClr val="tx1"/>
              </a:buClr>
            </a:pPr>
            <a:r>
              <a:rPr lang="en-US" sz="2800" dirty="0">
                <a:latin typeface="Arial" charset="0"/>
              </a:rPr>
              <a:t>CEP decides to conduct an unannounced inspection of the ACC plant</a:t>
            </a:r>
          </a:p>
          <a:p>
            <a:pPr eaLnBrk="1" hangingPunct="1">
              <a:buClr>
                <a:schemeClr val="tx1"/>
              </a:buClr>
            </a:pPr>
            <a:endParaRPr lang="en-US" sz="2800" dirty="0">
              <a:latin typeface="Arial" charset="0"/>
            </a:endParaRPr>
          </a:p>
          <a:p>
            <a:pPr eaLnBrk="1" hangingPunct="1">
              <a:buClr>
                <a:schemeClr val="tx1"/>
              </a:buClr>
            </a:pPr>
            <a:r>
              <a:rPr lang="en-US" sz="2800" dirty="0">
                <a:latin typeface="Arial" charset="0"/>
              </a:rPr>
              <a:t>Closely review the Facility Background sheet to learn what happened during the inspection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Rectangle 7"/>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latin typeface="Arial" charset="0"/>
            </a:endParaRPr>
          </a:p>
        </p:txBody>
      </p:sp>
      <p:sp>
        <p:nvSpPr>
          <p:cNvPr id="29698" name="Rectangle 8"/>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latin typeface="Arial" charset="0"/>
            </a:endParaRPr>
          </a:p>
        </p:txBody>
      </p:sp>
      <p:sp>
        <p:nvSpPr>
          <p:cNvPr id="29699" name="Rectangle 9"/>
          <p:cNvSpPr>
            <a:spLocks noChangeArrowheads="1"/>
          </p:cNvSpPr>
          <p:nvPr/>
        </p:nvSpPr>
        <p:spPr bwMode="auto">
          <a:xfrm>
            <a:off x="457200" y="274638"/>
            <a:ext cx="8226425"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algn="ctr" eaLnBrk="1" hangingPunct="1"/>
            <a:r>
              <a:rPr lang="en-US" sz="2800" b="1" dirty="0">
                <a:latin typeface="Arial" charset="0"/>
              </a:rPr>
              <a:t>Course Agenda</a:t>
            </a:r>
          </a:p>
        </p:txBody>
      </p:sp>
      <p:sp>
        <p:nvSpPr>
          <p:cNvPr id="29700" name="Rectangle 10"/>
          <p:cNvSpPr>
            <a:spLocks noChangeArrowheads="1"/>
          </p:cNvSpPr>
          <p:nvPr/>
        </p:nvSpPr>
        <p:spPr bwMode="auto">
          <a:xfrm>
            <a:off x="457200" y="762000"/>
            <a:ext cx="8226425" cy="274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eaLnBrk="1" hangingPunct="1">
              <a:spcBef>
                <a:spcPct val="20000"/>
              </a:spcBef>
            </a:pPr>
            <a:r>
              <a:rPr lang="en-US" b="1" dirty="0">
                <a:latin typeface="Arial" charset="0"/>
              </a:rPr>
              <a:t>Day 1</a:t>
            </a:r>
          </a:p>
          <a:p>
            <a:pPr marL="285750" indent="-285750" eaLnBrk="1" hangingPunct="1">
              <a:spcBef>
                <a:spcPct val="20000"/>
              </a:spcBef>
              <a:buFont typeface="Arial" panose="020B0604020202020204" pitchFamily="34" charset="0"/>
              <a:buChar char="•"/>
            </a:pPr>
            <a:r>
              <a:rPr lang="en-US" dirty="0">
                <a:latin typeface="Arial" charset="0"/>
              </a:rPr>
              <a:t>Introduction/Purpose of Course</a:t>
            </a:r>
          </a:p>
          <a:p>
            <a:pPr marL="333375" indent="-333375" eaLnBrk="1" hangingPunct="1">
              <a:spcBef>
                <a:spcPct val="20000"/>
              </a:spcBef>
              <a:buFontTx/>
              <a:buChar char="•"/>
            </a:pPr>
            <a:r>
              <a:rPr lang="en-US" dirty="0">
                <a:latin typeface="Arial" charset="0"/>
              </a:rPr>
              <a:t>Inspect Like a Veteran</a:t>
            </a:r>
          </a:p>
          <a:p>
            <a:pPr marL="333375" indent="-333375" eaLnBrk="1" hangingPunct="1">
              <a:spcBef>
                <a:spcPct val="20000"/>
              </a:spcBef>
              <a:buFontTx/>
              <a:buChar char="•"/>
            </a:pPr>
            <a:r>
              <a:rPr lang="en-US" dirty="0">
                <a:latin typeface="Arial" charset="0"/>
              </a:rPr>
              <a:t>Photography</a:t>
            </a:r>
          </a:p>
          <a:p>
            <a:pPr marL="333375" indent="-333375" eaLnBrk="1" hangingPunct="1">
              <a:spcBef>
                <a:spcPct val="20000"/>
              </a:spcBef>
              <a:buFontTx/>
              <a:buChar char="•"/>
            </a:pPr>
            <a:r>
              <a:rPr lang="en-US" dirty="0">
                <a:latin typeface="Arial" charset="0"/>
              </a:rPr>
              <a:t>Practical Exercise (interviews, sampling and report writing)</a:t>
            </a:r>
          </a:p>
          <a:p>
            <a:pPr eaLnBrk="1" hangingPunct="1">
              <a:spcBef>
                <a:spcPct val="20000"/>
              </a:spcBef>
            </a:pPr>
            <a:r>
              <a:rPr lang="en-US" b="1" dirty="0">
                <a:latin typeface="Arial" charset="0"/>
              </a:rPr>
              <a:t>Day 2</a:t>
            </a:r>
          </a:p>
          <a:p>
            <a:pPr marL="285750" indent="-285750" eaLnBrk="1" hangingPunct="1">
              <a:spcBef>
                <a:spcPct val="20000"/>
              </a:spcBef>
              <a:buFont typeface="Arial" panose="020B0604020202020204" pitchFamily="34" charset="0"/>
              <a:buChar char="•"/>
            </a:pPr>
            <a:r>
              <a:rPr lang="en-US" dirty="0">
                <a:latin typeface="Arial" charset="0"/>
              </a:rPr>
              <a:t>Review Group Inspection Reports</a:t>
            </a:r>
          </a:p>
          <a:p>
            <a:pPr marL="285750" indent="-285750" eaLnBrk="1" hangingPunct="1">
              <a:spcBef>
                <a:spcPct val="20000"/>
              </a:spcBef>
              <a:buFont typeface="Arial" panose="020B0604020202020204" pitchFamily="34" charset="0"/>
              <a:buChar char="•"/>
            </a:pPr>
            <a:r>
              <a:rPr lang="en-US" dirty="0">
                <a:latin typeface="Arial" charset="0"/>
              </a:rPr>
              <a:t>Entry/Evidence Elements</a:t>
            </a:r>
          </a:p>
          <a:p>
            <a:pPr marL="333375" indent="-333375" eaLnBrk="1" hangingPunct="1">
              <a:spcBef>
                <a:spcPct val="20000"/>
              </a:spcBef>
              <a:buFontTx/>
              <a:buChar char="•"/>
            </a:pPr>
            <a:r>
              <a:rPr lang="en-US" dirty="0">
                <a:latin typeface="Arial" charset="0"/>
              </a:rPr>
              <a:t>Interviewing Skills and Practical Exercise</a:t>
            </a:r>
          </a:p>
          <a:p>
            <a:pPr marL="333375" indent="-333375" eaLnBrk="1" hangingPunct="1">
              <a:spcBef>
                <a:spcPct val="20000"/>
              </a:spcBef>
              <a:buFontTx/>
              <a:buChar char="•"/>
            </a:pPr>
            <a:r>
              <a:rPr lang="en-US" dirty="0">
                <a:latin typeface="Arial" charset="0"/>
              </a:rPr>
              <a:t>CEMS Basics</a:t>
            </a:r>
          </a:p>
          <a:p>
            <a:pPr marL="333375" indent="-333375" eaLnBrk="1" hangingPunct="1">
              <a:spcBef>
                <a:spcPct val="20000"/>
              </a:spcBef>
              <a:buFontTx/>
              <a:buChar char="•"/>
            </a:pPr>
            <a:r>
              <a:rPr lang="en-US" dirty="0">
                <a:latin typeface="Arial" charset="0"/>
              </a:rPr>
              <a:t>EPA Field Technology</a:t>
            </a:r>
          </a:p>
          <a:p>
            <a:pPr marL="333375" indent="-333375" eaLnBrk="1" hangingPunct="1">
              <a:spcBef>
                <a:spcPct val="20000"/>
              </a:spcBef>
              <a:buFontTx/>
              <a:buChar char="•"/>
            </a:pPr>
            <a:r>
              <a:rPr lang="en-US" dirty="0">
                <a:latin typeface="Arial" charset="0"/>
              </a:rPr>
              <a:t>How To Be An Effective Witness</a:t>
            </a:r>
          </a:p>
          <a:p>
            <a:pPr eaLnBrk="1" hangingPunct="1">
              <a:spcBef>
                <a:spcPct val="20000"/>
              </a:spcBef>
            </a:pPr>
            <a:r>
              <a:rPr lang="en-US" b="1" dirty="0">
                <a:latin typeface="Arial" charset="0"/>
              </a:rPr>
              <a:t>Day 3</a:t>
            </a:r>
          </a:p>
          <a:p>
            <a:pPr marL="333375" indent="-333375" eaLnBrk="1" hangingPunct="1">
              <a:spcBef>
                <a:spcPct val="20000"/>
              </a:spcBef>
              <a:buFontTx/>
              <a:buChar char="•"/>
            </a:pPr>
            <a:r>
              <a:rPr lang="en-US" dirty="0">
                <a:latin typeface="Arial" charset="0"/>
              </a:rPr>
              <a:t>Inspector Discussion Groups</a:t>
            </a:r>
          </a:p>
          <a:p>
            <a:pPr marL="333375" indent="-333375" eaLnBrk="1" hangingPunct="1">
              <a:spcBef>
                <a:spcPct val="20000"/>
              </a:spcBef>
              <a:buFontTx/>
              <a:buChar char="•"/>
            </a:pPr>
            <a:r>
              <a:rPr lang="en-US" dirty="0">
                <a:latin typeface="Arial" charset="0"/>
              </a:rPr>
              <a:t>Description of Criminal Program</a:t>
            </a:r>
          </a:p>
          <a:p>
            <a:pPr marL="333375" indent="-333375" eaLnBrk="1" hangingPunct="1">
              <a:spcBef>
                <a:spcPct val="20000"/>
              </a:spcBef>
              <a:buFontTx/>
              <a:buChar char="•"/>
            </a:pPr>
            <a:r>
              <a:rPr lang="en-US" dirty="0">
                <a:latin typeface="Arial" charset="0"/>
              </a:rPr>
              <a:t>IR Cameras/LDAR/Process-Based Inspections</a:t>
            </a:r>
          </a:p>
          <a:p>
            <a:pPr marL="333375" indent="-333375" eaLnBrk="1" hangingPunct="1">
              <a:spcBef>
                <a:spcPct val="20000"/>
              </a:spcBef>
              <a:buFontTx/>
              <a:buChar char="•"/>
            </a:pPr>
            <a:r>
              <a:rPr lang="en-US" dirty="0">
                <a:latin typeface="Arial" charset="0"/>
              </a:rPr>
              <a:t>Confidential Business Information </a:t>
            </a:r>
          </a:p>
          <a:p>
            <a:pPr marL="333375" indent="-333375" eaLnBrk="1" hangingPunct="1">
              <a:spcBef>
                <a:spcPct val="20000"/>
              </a:spcBef>
              <a:buFontTx/>
              <a:buChar char="•"/>
            </a:pPr>
            <a:r>
              <a:rPr lang="en-US" dirty="0">
                <a:latin typeface="Arial" charset="0"/>
              </a:rPr>
              <a:t>Review and Course Feedback</a:t>
            </a:r>
          </a:p>
          <a:p>
            <a:pPr marL="333375" indent="-333375" eaLnBrk="1" hangingPunct="1">
              <a:spcBef>
                <a:spcPct val="40000"/>
              </a:spcBef>
              <a:spcAft>
                <a:spcPct val="40000"/>
              </a:spcAft>
              <a:buFontTx/>
              <a:buChar char="•"/>
            </a:pPr>
            <a:endParaRPr lang="en-US" sz="3200" b="1" dirty="0">
              <a:solidFill>
                <a:srgbClr val="FFFF00"/>
              </a:solidFill>
              <a:latin typeface="Arial" charset="0"/>
            </a:endParaRPr>
          </a:p>
        </p:txBody>
      </p:sp>
      <p:sp>
        <p:nvSpPr>
          <p:cNvPr id="2970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BDBB3B30-2B4F-C94E-8072-D9F873EBF45A}" type="slidenum">
              <a:rPr lang="en-US" sz="1400">
                <a:solidFill>
                  <a:srgbClr val="D1EAEE"/>
                </a:solidFill>
                <a:latin typeface="Arial" charset="0"/>
                <a:cs typeface="Arial" charset="0"/>
              </a:rPr>
              <a:pPr/>
              <a:t>7</a:t>
            </a:fld>
            <a:endParaRPr lang="en-US" sz="1400">
              <a:solidFill>
                <a:srgbClr val="D1EAEE"/>
              </a:solidFill>
              <a:latin typeface="Arial" charset="0"/>
              <a:cs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C9C2309E-97AA-924D-89AC-C740251285F1}" type="slidenum">
              <a:rPr lang="en-US" sz="1400">
                <a:solidFill>
                  <a:srgbClr val="D1EAEE"/>
                </a:solidFill>
                <a:latin typeface="Arial" charset="0"/>
                <a:cs typeface="Arial" charset="0"/>
              </a:rPr>
              <a:pPr/>
              <a:t>70</a:t>
            </a:fld>
            <a:endParaRPr lang="en-US" sz="1400">
              <a:solidFill>
                <a:srgbClr val="D1EAEE"/>
              </a:solidFill>
              <a:latin typeface="Arial" charset="0"/>
              <a:cs typeface="Arial" charset="0"/>
            </a:endParaRPr>
          </a:p>
        </p:txBody>
      </p:sp>
      <p:sp>
        <p:nvSpPr>
          <p:cNvPr id="179202" name="Title 1"/>
          <p:cNvSpPr>
            <a:spLocks noGrp="1"/>
          </p:cNvSpPr>
          <p:nvPr>
            <p:ph type="title" idx="4294967295"/>
          </p:nvPr>
        </p:nvSpPr>
        <p:spPr>
          <a:xfrm>
            <a:off x="0" y="914400"/>
            <a:ext cx="8229600" cy="1143000"/>
          </a:xfrm>
        </p:spPr>
        <p:txBody>
          <a:bodyPr/>
          <a:lstStyle/>
          <a:p>
            <a:pPr algn="ctr" eaLnBrk="1" hangingPunct="1"/>
            <a:r>
              <a:rPr lang="en-US" sz="4900" b="1" dirty="0">
                <a:latin typeface="Arial" charset="0"/>
              </a:rPr>
              <a:t>Today’s activities</a:t>
            </a:r>
            <a:br>
              <a:rPr lang="en-US" sz="4900" dirty="0">
                <a:latin typeface="Arial" charset="0"/>
              </a:rPr>
            </a:br>
            <a:endParaRPr lang="en-US" sz="3200" dirty="0">
              <a:latin typeface="Arial" charset="0"/>
            </a:endParaRPr>
          </a:p>
        </p:txBody>
      </p:sp>
      <p:sp>
        <p:nvSpPr>
          <p:cNvPr id="179203" name="Content Placeholder 2"/>
          <p:cNvSpPr>
            <a:spLocks noGrp="1" noChangeArrowheads="1"/>
          </p:cNvSpPr>
          <p:nvPr>
            <p:ph idx="4294967295"/>
          </p:nvPr>
        </p:nvSpPr>
        <p:spPr>
          <a:xfrm>
            <a:off x="381000" y="1935163"/>
            <a:ext cx="8229600" cy="4389437"/>
          </a:xfrm>
        </p:spPr>
        <p:txBody>
          <a:bodyPr/>
          <a:lstStyle/>
          <a:p>
            <a:pPr eaLnBrk="1" hangingPunct="1"/>
            <a:endParaRPr lang="en-US" sz="2800" dirty="0">
              <a:latin typeface="Arial" charset="0"/>
            </a:endParaRPr>
          </a:p>
          <a:p>
            <a:pPr eaLnBrk="1" hangingPunct="1">
              <a:buClr>
                <a:schemeClr val="tx1"/>
              </a:buClr>
            </a:pPr>
            <a:r>
              <a:rPr lang="en-US" sz="2800" dirty="0">
                <a:latin typeface="Arial" charset="0"/>
              </a:rPr>
              <a:t>The class will be divided into inspection teams that will each independently investigate the anonymous tip.</a:t>
            </a:r>
          </a:p>
          <a:p>
            <a:pPr eaLnBrk="1" hangingPunct="1">
              <a:buClr>
                <a:schemeClr val="tx1"/>
              </a:buClr>
            </a:pPr>
            <a:endParaRPr lang="en-US" sz="2800" dirty="0">
              <a:latin typeface="Arial" charset="0"/>
            </a:endParaRPr>
          </a:p>
          <a:p>
            <a:pPr eaLnBrk="1" hangingPunct="1">
              <a:buClr>
                <a:schemeClr val="tx1"/>
              </a:buClr>
            </a:pPr>
            <a:r>
              <a:rPr lang="en-US" sz="2800" dirty="0">
                <a:latin typeface="Arial" charset="0"/>
              </a:rPr>
              <a:t>Each team will investigate a disposal site, take both pictures and samples, interview a plant manager and a gate guard, take notes, and prepare an inspection report.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49" name="Title 2"/>
          <p:cNvSpPr>
            <a:spLocks noGrp="1" noChangeArrowheads="1"/>
          </p:cNvSpPr>
          <p:nvPr>
            <p:ph type="title"/>
          </p:nvPr>
        </p:nvSpPr>
        <p:spPr>
          <a:xfrm>
            <a:off x="304800" y="204788"/>
            <a:ext cx="8229600" cy="1143000"/>
          </a:xfrm>
        </p:spPr>
        <p:txBody>
          <a:bodyPr/>
          <a:lstStyle/>
          <a:p>
            <a:pPr eaLnBrk="1" hangingPunct="1"/>
            <a:r>
              <a:rPr lang="en-US" b="1" u="sng" dirty="0">
                <a:latin typeface="Arial" charset="0"/>
              </a:rPr>
              <a:t>Each group needs</a:t>
            </a:r>
          </a:p>
        </p:txBody>
      </p:sp>
      <p:sp>
        <p:nvSpPr>
          <p:cNvPr id="181250" name="Content Placeholder 3"/>
          <p:cNvSpPr>
            <a:spLocks noGrp="1" noChangeArrowheads="1"/>
          </p:cNvSpPr>
          <p:nvPr>
            <p:ph idx="1"/>
          </p:nvPr>
        </p:nvSpPr>
        <p:spPr>
          <a:xfrm>
            <a:off x="628650" y="1219200"/>
            <a:ext cx="7886700" cy="4957763"/>
          </a:xfrm>
        </p:spPr>
        <p:txBody>
          <a:bodyPr/>
          <a:lstStyle/>
          <a:p>
            <a:pPr eaLnBrk="1" hangingPunct="1"/>
            <a:r>
              <a:rPr lang="en-US" dirty="0">
                <a:latin typeface="Arial" charset="0"/>
              </a:rPr>
              <a:t> Laptop with thumb drive</a:t>
            </a:r>
          </a:p>
          <a:p>
            <a:pPr eaLnBrk="1" hangingPunct="1"/>
            <a:r>
              <a:rPr lang="en-US" dirty="0">
                <a:latin typeface="Arial" charset="0"/>
              </a:rPr>
              <a:t> Camera or phone to upload photos to the laptop for the inspection report, then to the thumb drive</a:t>
            </a:r>
          </a:p>
          <a:p>
            <a:pPr eaLnBrk="1" hangingPunct="1"/>
            <a:r>
              <a:rPr lang="en-US" dirty="0">
                <a:latin typeface="Arial" charset="0"/>
              </a:rPr>
              <a:t>Sampling kit: procedures, sampling spoon and containers, labels, gloves, scotch tape, and scissors) </a:t>
            </a:r>
          </a:p>
          <a:p>
            <a:pPr eaLnBrk="1" hangingPunct="1"/>
            <a:r>
              <a:rPr lang="en-US" dirty="0">
                <a:latin typeface="Arial" charset="0"/>
              </a:rPr>
              <a:t> Tyvek suit</a:t>
            </a:r>
          </a:p>
          <a:p>
            <a:pPr eaLnBrk="1" hangingPunct="1"/>
            <a:r>
              <a:rPr lang="en-US" dirty="0">
                <a:latin typeface="Arial" charset="0"/>
              </a:rPr>
              <a:t> Duct tape for wrists and feet</a:t>
            </a:r>
          </a:p>
          <a:p>
            <a:pPr eaLnBrk="1" hangingPunct="1"/>
            <a:r>
              <a:rPr lang="en-US" dirty="0">
                <a:latin typeface="Arial" charset="0"/>
              </a:rPr>
              <a:t> Evidence locker/chain of custody</a:t>
            </a:r>
          </a:p>
          <a:p>
            <a:pPr eaLnBrk="1" hangingPunct="1"/>
            <a:endParaRPr lang="en-US" dirty="0">
              <a:latin typeface="Arial" charset="0"/>
            </a:endParaRPr>
          </a:p>
        </p:txBody>
      </p:sp>
      <p:sp>
        <p:nvSpPr>
          <p:cNvPr id="18125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8ED45F71-D5F5-5A4C-BD5C-C4706618A1CC}" type="slidenum">
              <a:rPr lang="en-US" sz="2000">
                <a:solidFill>
                  <a:srgbClr val="D1EAEE"/>
                </a:solidFill>
                <a:latin typeface="Arial" charset="0"/>
                <a:cs typeface="Arial" charset="0"/>
              </a:rPr>
              <a:pPr/>
              <a:t>71</a:t>
            </a:fld>
            <a:endParaRPr lang="en-US" sz="2000">
              <a:solidFill>
                <a:srgbClr val="D1EAEE"/>
              </a:solidFill>
              <a:latin typeface="Arial" charset="0"/>
              <a:cs typeface="Arial"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7" name="Title 1"/>
          <p:cNvSpPr>
            <a:spLocks noGrp="1" noChangeArrowheads="1"/>
          </p:cNvSpPr>
          <p:nvPr>
            <p:ph type="title"/>
          </p:nvPr>
        </p:nvSpPr>
        <p:spPr>
          <a:xfrm>
            <a:off x="457200" y="204788"/>
            <a:ext cx="8229600" cy="1143000"/>
          </a:xfrm>
        </p:spPr>
        <p:txBody>
          <a:bodyPr/>
          <a:lstStyle/>
          <a:p>
            <a:pPr eaLnBrk="1" hangingPunct="1"/>
            <a:r>
              <a:rPr lang="en-US" b="1" dirty="0">
                <a:latin typeface="Arial" charset="0"/>
              </a:rPr>
              <a:t>Prepare for exercise before lunch </a:t>
            </a:r>
          </a:p>
        </p:txBody>
      </p:sp>
      <p:sp>
        <p:nvSpPr>
          <p:cNvPr id="165891"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altLang="en-US" dirty="0">
                <a:ea typeface="+mn-ea"/>
              </a:rPr>
              <a:t>Determine team roles</a:t>
            </a:r>
          </a:p>
          <a:p>
            <a:pPr eaLnBrk="1" fontAlgn="auto" hangingPunct="1">
              <a:spcAft>
                <a:spcPts val="0"/>
              </a:spcAft>
              <a:buFont typeface="Arial" panose="020B0604020202020204" pitchFamily="34" charset="0"/>
              <a:buChar char="•"/>
              <a:defRPr/>
            </a:pPr>
            <a:r>
              <a:rPr lang="en-US" altLang="en-US" dirty="0">
                <a:ea typeface="+mn-ea"/>
              </a:rPr>
              <a:t>Review background materials, sample procedures, asbestos description &amp; regulations</a:t>
            </a:r>
          </a:p>
          <a:p>
            <a:pPr eaLnBrk="1" fontAlgn="auto" hangingPunct="1">
              <a:spcAft>
                <a:spcPts val="0"/>
              </a:spcAft>
              <a:buFont typeface="Arial" panose="020B0604020202020204" pitchFamily="34" charset="0"/>
              <a:buChar char="•"/>
              <a:defRPr/>
            </a:pPr>
            <a:r>
              <a:rPr lang="en-US" altLang="en-US" dirty="0">
                <a:ea typeface="+mn-ea"/>
              </a:rPr>
              <a:t>Prepare for: </a:t>
            </a:r>
          </a:p>
          <a:p>
            <a:pPr lvl="1" eaLnBrk="1" fontAlgn="auto" hangingPunct="1">
              <a:spcAft>
                <a:spcPts val="0"/>
              </a:spcAft>
              <a:buFont typeface="Arial" panose="020B0604020202020204" pitchFamily="34" charset="0"/>
              <a:buChar char="•"/>
              <a:defRPr/>
            </a:pPr>
            <a:r>
              <a:rPr lang="en-US" altLang="en-US" dirty="0">
                <a:ea typeface="+mn-ea"/>
              </a:rPr>
              <a:t>interview of Gate Guard</a:t>
            </a:r>
          </a:p>
          <a:p>
            <a:pPr lvl="1" eaLnBrk="1" fontAlgn="auto" hangingPunct="1">
              <a:spcAft>
                <a:spcPts val="0"/>
              </a:spcAft>
              <a:buFont typeface="Arial" panose="020B0604020202020204" pitchFamily="34" charset="0"/>
              <a:buChar char="•"/>
              <a:defRPr/>
            </a:pPr>
            <a:r>
              <a:rPr lang="en-US" altLang="en-US" dirty="0">
                <a:ea typeface="+mn-ea"/>
              </a:rPr>
              <a:t>interview of Plant Manager</a:t>
            </a:r>
          </a:p>
          <a:p>
            <a:pPr lvl="1" eaLnBrk="1" fontAlgn="auto" hangingPunct="1">
              <a:spcAft>
                <a:spcPts val="0"/>
              </a:spcAft>
              <a:buFont typeface="Arial" panose="020B0604020202020204" pitchFamily="34" charset="0"/>
              <a:buChar char="•"/>
              <a:defRPr/>
            </a:pPr>
            <a:r>
              <a:rPr lang="en-US" altLang="en-US" dirty="0">
                <a:ea typeface="+mn-ea"/>
              </a:rPr>
              <a:t>taking samples (PPE provided)</a:t>
            </a:r>
          </a:p>
          <a:p>
            <a:pPr eaLnBrk="1" fontAlgn="auto" hangingPunct="1">
              <a:spcAft>
                <a:spcPts val="0"/>
              </a:spcAft>
              <a:buFont typeface="Arial" panose="020B0604020202020204" pitchFamily="34" charset="0"/>
              <a:buChar char="•"/>
              <a:defRPr/>
            </a:pPr>
            <a:endParaRPr lang="en-US" altLang="en-US" dirty="0">
              <a:ea typeface="+mn-ea"/>
            </a:endParaRPr>
          </a:p>
        </p:txBody>
      </p:sp>
      <p:sp>
        <p:nvSpPr>
          <p:cNvPr id="183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D17FD987-8240-1A43-9AC1-33E2DEF38B88}" type="slidenum">
              <a:rPr lang="en-US" sz="2000">
                <a:solidFill>
                  <a:srgbClr val="D1EAEE"/>
                </a:solidFill>
                <a:latin typeface="Arial" charset="0"/>
                <a:cs typeface="Arial" charset="0"/>
              </a:rPr>
              <a:pPr/>
              <a:t>72</a:t>
            </a:fld>
            <a:endParaRPr lang="en-US" sz="2000">
              <a:solidFill>
                <a:srgbClr val="D1EAEE"/>
              </a:solidFill>
              <a:latin typeface="Arial" charset="0"/>
              <a:cs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5" name="Title 2"/>
          <p:cNvSpPr>
            <a:spLocks noGrp="1" noChangeArrowheads="1"/>
          </p:cNvSpPr>
          <p:nvPr>
            <p:ph type="title"/>
          </p:nvPr>
        </p:nvSpPr>
        <p:spPr>
          <a:xfrm>
            <a:off x="533400" y="457200"/>
            <a:ext cx="8229600" cy="1143000"/>
          </a:xfrm>
        </p:spPr>
        <p:txBody>
          <a:bodyPr/>
          <a:lstStyle/>
          <a:p>
            <a:pPr algn="ctr" eaLnBrk="1" hangingPunct="1"/>
            <a:r>
              <a:rPr lang="en-US" b="1" dirty="0">
                <a:latin typeface="Arial" charset="0"/>
              </a:rPr>
              <a:t>Each Groups Needs</a:t>
            </a:r>
          </a:p>
        </p:txBody>
      </p:sp>
      <p:sp>
        <p:nvSpPr>
          <p:cNvPr id="185346" name="Content Placeholder 3"/>
          <p:cNvSpPr>
            <a:spLocks noGrp="1" noChangeArrowheads="1"/>
          </p:cNvSpPr>
          <p:nvPr>
            <p:ph idx="1"/>
          </p:nvPr>
        </p:nvSpPr>
        <p:spPr>
          <a:xfrm>
            <a:off x="628650" y="1600200"/>
            <a:ext cx="7886700" cy="4576763"/>
          </a:xfrm>
        </p:spPr>
        <p:txBody>
          <a:bodyPr/>
          <a:lstStyle/>
          <a:p>
            <a:pPr eaLnBrk="1" hangingPunct="1"/>
            <a:r>
              <a:rPr lang="en-US" dirty="0">
                <a:latin typeface="Arial" charset="0"/>
              </a:rPr>
              <a:t>Team Leader</a:t>
            </a:r>
          </a:p>
          <a:p>
            <a:pPr eaLnBrk="1" hangingPunct="1"/>
            <a:r>
              <a:rPr lang="en-US" dirty="0">
                <a:latin typeface="Arial" charset="0"/>
              </a:rPr>
              <a:t>Interviewers (at least two).  </a:t>
            </a:r>
            <a:r>
              <a:rPr lang="en-US" b="1" dirty="0">
                <a:latin typeface="Arial" charset="0"/>
              </a:rPr>
              <a:t>All team members must be present to observe the interviews</a:t>
            </a:r>
            <a:r>
              <a:rPr lang="en-US" dirty="0">
                <a:latin typeface="Arial" charset="0"/>
              </a:rPr>
              <a:t>.</a:t>
            </a:r>
          </a:p>
          <a:p>
            <a:pPr eaLnBrk="1" hangingPunct="1"/>
            <a:r>
              <a:rPr lang="en-US" dirty="0">
                <a:latin typeface="Arial" charset="0"/>
              </a:rPr>
              <a:t>Sampler</a:t>
            </a:r>
          </a:p>
          <a:p>
            <a:pPr eaLnBrk="1" hangingPunct="1"/>
            <a:r>
              <a:rPr lang="en-US" dirty="0">
                <a:latin typeface="Arial" charset="0"/>
              </a:rPr>
              <a:t>Photographer</a:t>
            </a:r>
          </a:p>
          <a:p>
            <a:pPr eaLnBrk="1" hangingPunct="1"/>
            <a:r>
              <a:rPr lang="en-US" dirty="0">
                <a:latin typeface="Arial" charset="0"/>
              </a:rPr>
              <a:t>Note Taker</a:t>
            </a:r>
          </a:p>
          <a:p>
            <a:pPr eaLnBrk="1" hangingPunct="1"/>
            <a:r>
              <a:rPr lang="en-US" dirty="0">
                <a:latin typeface="Arial" charset="0"/>
              </a:rPr>
              <a:t>Entire team </a:t>
            </a:r>
            <a:r>
              <a:rPr lang="en-US" b="1" u="sng" dirty="0">
                <a:latin typeface="Arial" charset="0"/>
              </a:rPr>
              <a:t>MUST</a:t>
            </a:r>
            <a:r>
              <a:rPr lang="en-US" dirty="0">
                <a:latin typeface="Arial" charset="0"/>
              </a:rPr>
              <a:t> work together to prepare the inspection report</a:t>
            </a:r>
          </a:p>
        </p:txBody>
      </p:sp>
      <p:sp>
        <p:nvSpPr>
          <p:cNvPr id="18534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BD74DF18-9B17-D34C-97D0-51BC65346141}" type="slidenum">
              <a:rPr lang="en-US" sz="2000">
                <a:solidFill>
                  <a:srgbClr val="D1EAEE"/>
                </a:solidFill>
                <a:latin typeface="Arial" charset="0"/>
                <a:cs typeface="Arial" charset="0"/>
              </a:rPr>
              <a:pPr/>
              <a:t>73</a:t>
            </a:fld>
            <a:endParaRPr lang="en-US" sz="2000">
              <a:solidFill>
                <a:srgbClr val="D1EAEE"/>
              </a:solidFill>
              <a:latin typeface="Arial" charset="0"/>
              <a:cs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3" name="Title 1"/>
          <p:cNvSpPr>
            <a:spLocks noGrp="1" noChangeArrowheads="1"/>
          </p:cNvSpPr>
          <p:nvPr>
            <p:ph type="title"/>
          </p:nvPr>
        </p:nvSpPr>
        <p:spPr>
          <a:xfrm>
            <a:off x="457200" y="381000"/>
            <a:ext cx="8229600" cy="1143000"/>
          </a:xfrm>
        </p:spPr>
        <p:txBody>
          <a:bodyPr/>
          <a:lstStyle/>
          <a:p>
            <a:pPr eaLnBrk="1" hangingPunct="1"/>
            <a:r>
              <a:rPr lang="en-US" b="1" dirty="0">
                <a:latin typeface="Arial" charset="0"/>
              </a:rPr>
              <a:t>By the end of today</a:t>
            </a:r>
          </a:p>
        </p:txBody>
      </p:sp>
      <p:sp>
        <p:nvSpPr>
          <p:cNvPr id="187394" name="Content Placeholder 2"/>
          <p:cNvSpPr>
            <a:spLocks noGrp="1" noChangeArrowheads="1"/>
          </p:cNvSpPr>
          <p:nvPr>
            <p:ph idx="1"/>
          </p:nvPr>
        </p:nvSpPr>
        <p:spPr/>
        <p:txBody>
          <a:bodyPr/>
          <a:lstStyle/>
          <a:p>
            <a:pPr eaLnBrk="1" hangingPunct="1"/>
            <a:r>
              <a:rPr lang="en-US" dirty="0">
                <a:latin typeface="Arial" charset="0"/>
              </a:rPr>
              <a:t>Complete two interviews</a:t>
            </a:r>
          </a:p>
          <a:p>
            <a:pPr eaLnBrk="1" hangingPunct="1"/>
            <a:r>
              <a:rPr lang="en-US" dirty="0">
                <a:latin typeface="Arial" charset="0"/>
              </a:rPr>
              <a:t>Take photos</a:t>
            </a:r>
          </a:p>
          <a:p>
            <a:pPr eaLnBrk="1" hangingPunct="1"/>
            <a:r>
              <a:rPr lang="en-US" dirty="0">
                <a:latin typeface="Arial" charset="0"/>
              </a:rPr>
              <a:t>Complete sampling</a:t>
            </a:r>
          </a:p>
          <a:p>
            <a:pPr eaLnBrk="1" hangingPunct="1"/>
            <a:r>
              <a:rPr lang="en-US" dirty="0">
                <a:latin typeface="Arial" charset="0"/>
              </a:rPr>
              <a:t>Prepare and complete inspection report</a:t>
            </a:r>
          </a:p>
        </p:txBody>
      </p:sp>
      <p:sp>
        <p:nvSpPr>
          <p:cNvPr id="18739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3BF56276-1A2B-DF40-ACC5-806E190F90E1}" type="slidenum">
              <a:rPr lang="en-US" sz="2000">
                <a:solidFill>
                  <a:srgbClr val="D1EAEE"/>
                </a:solidFill>
                <a:latin typeface="Arial" charset="0"/>
                <a:cs typeface="Arial" charset="0"/>
              </a:rPr>
              <a:pPr/>
              <a:t>74</a:t>
            </a:fld>
            <a:endParaRPr lang="en-US" sz="2000">
              <a:solidFill>
                <a:srgbClr val="D1EAEE"/>
              </a:solidFill>
              <a:latin typeface="Arial" charset="0"/>
              <a:cs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2CADFF9-EF50-C94A-828C-44D6B31B9ADF}" type="slidenum">
              <a:rPr lang="en-US" sz="1400">
                <a:solidFill>
                  <a:srgbClr val="D1EAEE"/>
                </a:solidFill>
                <a:latin typeface="Arial" charset="0"/>
                <a:cs typeface="Arial" charset="0"/>
              </a:rPr>
              <a:pPr/>
              <a:t>75</a:t>
            </a:fld>
            <a:endParaRPr lang="en-US" sz="1400">
              <a:solidFill>
                <a:srgbClr val="D1EAEE"/>
              </a:solidFill>
              <a:latin typeface="Arial" charset="0"/>
              <a:cs typeface="Arial" charset="0"/>
            </a:endParaRPr>
          </a:p>
        </p:txBody>
      </p:sp>
      <p:sp>
        <p:nvSpPr>
          <p:cNvPr id="189442" name="Title 1"/>
          <p:cNvSpPr>
            <a:spLocks noGrp="1" noChangeArrowheads="1"/>
          </p:cNvSpPr>
          <p:nvPr>
            <p:ph type="title" idx="4294967295"/>
          </p:nvPr>
        </p:nvSpPr>
        <p:spPr>
          <a:xfrm>
            <a:off x="0" y="698500"/>
            <a:ext cx="8229600" cy="1143000"/>
          </a:xfrm>
        </p:spPr>
        <p:txBody>
          <a:bodyPr/>
          <a:lstStyle/>
          <a:p>
            <a:pPr algn="ctr" eaLnBrk="1" hangingPunct="1"/>
            <a:r>
              <a:rPr lang="en-US" sz="5400">
                <a:latin typeface="Arial" charset="0"/>
              </a:rPr>
              <a:t>Tomorrow</a:t>
            </a:r>
            <a:endParaRPr lang="en-US">
              <a:latin typeface="Arial" charset="0"/>
            </a:endParaRPr>
          </a:p>
        </p:txBody>
      </p:sp>
      <p:sp>
        <p:nvSpPr>
          <p:cNvPr id="189443" name="Content Placeholder 2"/>
          <p:cNvSpPr>
            <a:spLocks noGrp="1" noChangeArrowheads="1"/>
          </p:cNvSpPr>
          <p:nvPr>
            <p:ph idx="4294967295"/>
          </p:nvPr>
        </p:nvSpPr>
        <p:spPr>
          <a:xfrm>
            <a:off x="381000" y="1935163"/>
            <a:ext cx="8229600" cy="4389437"/>
          </a:xfrm>
        </p:spPr>
        <p:txBody>
          <a:bodyPr/>
          <a:lstStyle/>
          <a:p>
            <a:pPr algn="ctr" eaLnBrk="1" hangingPunct="1">
              <a:buFont typeface="Wingdings 2" charset="0"/>
              <a:buNone/>
            </a:pPr>
            <a:r>
              <a:rPr lang="en-US" sz="2800" dirty="0">
                <a:latin typeface="Arial" charset="0"/>
              </a:rPr>
              <a:t> </a:t>
            </a:r>
          </a:p>
          <a:p>
            <a:pPr eaLnBrk="1" hangingPunct="1"/>
            <a:endParaRPr lang="en-US" sz="2800" dirty="0">
              <a:latin typeface="Arial" charset="0"/>
            </a:endParaRPr>
          </a:p>
          <a:p>
            <a:pPr eaLnBrk="1" hangingPunct="1">
              <a:buClr>
                <a:schemeClr val="tx1"/>
              </a:buClr>
            </a:pPr>
            <a:r>
              <a:rPr lang="en-US" sz="2800" dirty="0">
                <a:latin typeface="Arial" charset="0"/>
              </a:rPr>
              <a:t>The class will review and provide feedback on the interviews and sampling activity, and </a:t>
            </a:r>
          </a:p>
          <a:p>
            <a:pPr eaLnBrk="1" hangingPunct="1">
              <a:buClr>
                <a:schemeClr val="tx1"/>
              </a:buClr>
            </a:pPr>
            <a:endParaRPr lang="en-US" sz="2800" dirty="0">
              <a:latin typeface="Arial" charset="0"/>
            </a:endParaRPr>
          </a:p>
          <a:p>
            <a:pPr eaLnBrk="1" hangingPunct="1">
              <a:buClr>
                <a:schemeClr val="tx1"/>
              </a:buClr>
            </a:pPr>
            <a:r>
              <a:rPr lang="en-US" sz="2800" dirty="0">
                <a:latin typeface="Arial" charset="0"/>
              </a:rPr>
              <a:t>Each inspection report will be presented and discussed with the class</a:t>
            </a:r>
          </a:p>
        </p:txBody>
      </p:sp>
      <p:sp>
        <p:nvSpPr>
          <p:cNvPr id="189444" name="TextBox 1"/>
          <p:cNvSpPr txBox="1">
            <a:spLocks noChangeArrowheads="1"/>
          </p:cNvSpPr>
          <p:nvPr/>
        </p:nvSpPr>
        <p:spPr bwMode="auto">
          <a:xfrm>
            <a:off x="-719138" y="1270000"/>
            <a:ext cx="185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1"/>
          <p:cNvSpPr>
            <a:spLocks noGrp="1" noChangeArrowheads="1"/>
          </p:cNvSpPr>
          <p:nvPr>
            <p:ph type="title"/>
          </p:nvPr>
        </p:nvSpPr>
        <p:spPr/>
        <p:txBody>
          <a:bodyPr/>
          <a:lstStyle/>
          <a:p>
            <a:pPr algn="ctr" eaLnBrk="1" hangingPunct="1"/>
            <a:r>
              <a:rPr lang="en-US" sz="4000">
                <a:latin typeface="Arial" charset="0"/>
              </a:rPr>
              <a:t>Policies, Procedures, and Practices </a:t>
            </a:r>
          </a:p>
        </p:txBody>
      </p:sp>
      <p:sp>
        <p:nvSpPr>
          <p:cNvPr id="31746" name="Content Placeholder 2"/>
          <p:cNvSpPr>
            <a:spLocks noGrp="1" noChangeArrowheads="1"/>
          </p:cNvSpPr>
          <p:nvPr>
            <p:ph idx="1"/>
          </p:nvPr>
        </p:nvSpPr>
        <p:spPr>
          <a:xfrm>
            <a:off x="457200" y="2514600"/>
            <a:ext cx="8229600" cy="3733800"/>
          </a:xfrm>
        </p:spPr>
        <p:txBody>
          <a:bodyPr/>
          <a:lstStyle/>
          <a:p>
            <a:pPr eaLnBrk="1" hangingPunct="1"/>
            <a:r>
              <a:rPr lang="en-US" dirty="0">
                <a:latin typeface="Arial" charset="0"/>
              </a:rPr>
              <a:t>Course presents </a:t>
            </a:r>
            <a:r>
              <a:rPr lang="ja-JP" altLang="en-US" dirty="0">
                <a:latin typeface="Arial" charset="0"/>
                <a:ea typeface="Yu Gothic" charset="0"/>
                <a:cs typeface="Yu Gothic" charset="0"/>
              </a:rPr>
              <a:t>“</a:t>
            </a:r>
            <a:r>
              <a:rPr lang="en-US" altLang="ja-JP" dirty="0">
                <a:latin typeface="Arial" charset="0"/>
                <a:ea typeface="Yu Gothic" charset="0"/>
                <a:cs typeface="Yu Gothic" charset="0"/>
              </a:rPr>
              <a:t>best</a:t>
            </a:r>
            <a:r>
              <a:rPr lang="ja-JP" altLang="en-US" dirty="0">
                <a:latin typeface="Arial" charset="0"/>
                <a:ea typeface="Yu Gothic" charset="0"/>
                <a:cs typeface="Yu Gothic" charset="0"/>
              </a:rPr>
              <a:t>”</a:t>
            </a:r>
            <a:r>
              <a:rPr lang="en-US" altLang="ja-JP" dirty="0">
                <a:latin typeface="Arial" charset="0"/>
                <a:ea typeface="Yu Gothic" charset="0"/>
                <a:cs typeface="Yu Gothic" charset="0"/>
              </a:rPr>
              <a:t> practices</a:t>
            </a:r>
          </a:p>
          <a:p>
            <a:pPr eaLnBrk="1" hangingPunct="1"/>
            <a:r>
              <a:rPr lang="en-US" dirty="0">
                <a:latin typeface="Arial" charset="0"/>
              </a:rPr>
              <a:t>Inspectors must adhere to their </a:t>
            </a:r>
            <a:r>
              <a:rPr lang="en-US" u="sng" dirty="0">
                <a:latin typeface="Arial" charset="0"/>
              </a:rPr>
              <a:t>AGENCY’s</a:t>
            </a:r>
            <a:r>
              <a:rPr lang="en-US" dirty="0">
                <a:latin typeface="Arial" charset="0"/>
              </a:rPr>
              <a:t> policies and practices</a:t>
            </a:r>
          </a:p>
          <a:p>
            <a:pPr eaLnBrk="1" hangingPunct="1"/>
            <a:r>
              <a:rPr lang="en-US" dirty="0">
                <a:latin typeface="Arial" charset="0"/>
              </a:rPr>
              <a:t>Consistency is crucial to creditability of the </a:t>
            </a:r>
            <a:r>
              <a:rPr lang="en-US">
                <a:latin typeface="Arial" charset="0"/>
              </a:rPr>
              <a:t>inspector and </a:t>
            </a:r>
            <a:r>
              <a:rPr lang="en-US" dirty="0">
                <a:latin typeface="Arial" charset="0"/>
              </a:rPr>
              <a:t>admissibility of evidence</a:t>
            </a:r>
          </a:p>
        </p:txBody>
      </p:sp>
      <p:sp>
        <p:nvSpPr>
          <p:cNvPr id="3174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B7FB7FF7-BC6B-D744-BCCF-6B1EE61C845C}" type="slidenum">
              <a:rPr lang="en-US" sz="2000">
                <a:solidFill>
                  <a:srgbClr val="D1EAEE"/>
                </a:solidFill>
                <a:latin typeface="Arial" charset="0"/>
                <a:cs typeface="Arial" charset="0"/>
              </a:rPr>
              <a:pPr/>
              <a:t>8</a:t>
            </a:fld>
            <a:endParaRPr lang="en-US" sz="2000">
              <a:solidFill>
                <a:srgbClr val="D1EAEE"/>
              </a:solidFill>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798513" y="1430338"/>
            <a:ext cx="7543800" cy="443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marL="333375" indent="-333375" eaLnBrk="1" hangingPunct="1">
              <a:spcBef>
                <a:spcPct val="20000"/>
              </a:spcBef>
              <a:buFontTx/>
              <a:buChar char="•"/>
            </a:pPr>
            <a:r>
              <a:rPr lang="en-US" sz="3200">
                <a:latin typeface="Arial" charset="0"/>
              </a:rPr>
              <a:t>Your name</a:t>
            </a:r>
          </a:p>
          <a:p>
            <a:pPr marL="333375" indent="-333375" eaLnBrk="1" hangingPunct="1">
              <a:spcBef>
                <a:spcPct val="20000"/>
              </a:spcBef>
              <a:buFontTx/>
              <a:buChar char="•"/>
            </a:pPr>
            <a:r>
              <a:rPr lang="en-US" sz="3200">
                <a:latin typeface="Arial" charset="0"/>
              </a:rPr>
              <a:t>Your agency and program</a:t>
            </a:r>
          </a:p>
          <a:p>
            <a:pPr marL="333375" indent="-333375" eaLnBrk="1" hangingPunct="1">
              <a:spcBef>
                <a:spcPct val="20000"/>
              </a:spcBef>
              <a:buFontTx/>
              <a:buChar char="•"/>
            </a:pPr>
            <a:r>
              <a:rPr lang="en-US" sz="3200">
                <a:latin typeface="Arial" charset="0"/>
              </a:rPr>
              <a:t>Years of experience (with agency &amp; other)</a:t>
            </a:r>
          </a:p>
          <a:p>
            <a:pPr marL="333375" indent="-333375" eaLnBrk="1" hangingPunct="1">
              <a:spcBef>
                <a:spcPct val="20000"/>
              </a:spcBef>
              <a:buFontTx/>
              <a:buChar char="•"/>
            </a:pPr>
            <a:r>
              <a:rPr lang="en-US" sz="3200">
                <a:latin typeface="Arial" charset="0"/>
              </a:rPr>
              <a:t>Number of inspections you have done</a:t>
            </a:r>
          </a:p>
          <a:p>
            <a:pPr marL="333375" indent="-333375" eaLnBrk="1" hangingPunct="1">
              <a:spcBef>
                <a:spcPct val="20000"/>
              </a:spcBef>
              <a:buFontTx/>
              <a:buChar char="•"/>
            </a:pPr>
            <a:r>
              <a:rPr lang="en-US" sz="3200">
                <a:latin typeface="Arial" charset="0"/>
              </a:rPr>
              <a:t>Any issues you would like to discuss?</a:t>
            </a:r>
          </a:p>
        </p:txBody>
      </p:sp>
      <p:sp>
        <p:nvSpPr>
          <p:cNvPr id="33794" name="Rectangle 5"/>
          <p:cNvSpPr>
            <a:spLocks noChangeArrowheads="1"/>
          </p:cNvSpPr>
          <p:nvPr/>
        </p:nvSpPr>
        <p:spPr bwMode="auto">
          <a:xfrm>
            <a:off x="457200" y="274638"/>
            <a:ext cx="82264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algn="ctr" eaLnBrk="1" hangingPunct="1"/>
            <a:r>
              <a:rPr lang="en-US" sz="4400">
                <a:latin typeface="Arial" charset="0"/>
              </a:rPr>
              <a:t>Audience Introductions</a:t>
            </a:r>
          </a:p>
        </p:txBody>
      </p:sp>
      <p:sp>
        <p:nvSpPr>
          <p:cNvPr id="3379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EA80EF7B-81F9-574E-9B3A-113782BF438A}" type="slidenum">
              <a:rPr lang="en-US" sz="1400">
                <a:solidFill>
                  <a:srgbClr val="D1EAEE"/>
                </a:solidFill>
                <a:latin typeface="Arial" charset="0"/>
                <a:cs typeface="Arial" charset="0"/>
              </a:rPr>
              <a:pPr/>
              <a:t>9</a:t>
            </a:fld>
            <a:endParaRPr lang="en-US" sz="1400">
              <a:solidFill>
                <a:srgbClr val="D1EAEE"/>
              </a:solidFill>
              <a:latin typeface="Arial" charset="0"/>
              <a:cs typeface="Arial" charset="0"/>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5707</TotalTime>
  <Words>3392</Words>
  <Application>Microsoft Office PowerPoint</Application>
  <PresentationFormat>On-screen Show (4:3)</PresentationFormat>
  <Paragraphs>589</Paragraphs>
  <Slides>75</Slides>
  <Notes>75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75</vt:i4>
      </vt:variant>
    </vt:vector>
  </HeadingPairs>
  <TitlesOfParts>
    <vt:vector size="86" baseType="lpstr">
      <vt:lpstr>Arial</vt:lpstr>
      <vt:lpstr>Calibri</vt:lpstr>
      <vt:lpstr>Calibri Light</vt:lpstr>
      <vt:lpstr>Constantia</vt:lpstr>
      <vt:lpstr>Helvetica</vt:lpstr>
      <vt:lpstr>Tw Cen MT</vt:lpstr>
      <vt:lpstr>Verdana</vt:lpstr>
      <vt:lpstr>Wingdings</vt:lpstr>
      <vt:lpstr>Wingdings 2</vt:lpstr>
      <vt:lpstr>Office Theme</vt:lpstr>
      <vt:lpstr>Median</vt:lpstr>
      <vt:lpstr>Welcome</vt:lpstr>
      <vt:lpstr>Instructors/Facilitators</vt:lpstr>
      <vt:lpstr>PowerPoint Presentation</vt:lpstr>
      <vt:lpstr>PowerPoint Presentation</vt:lpstr>
      <vt:lpstr>Required to Receive Certificate</vt:lpstr>
      <vt:lpstr>PowerPoint Presentation</vt:lpstr>
      <vt:lpstr>PowerPoint Presentation</vt:lpstr>
      <vt:lpstr>Policies, Procedures, and Practices </vt:lpstr>
      <vt:lpstr>PowerPoint Presentation</vt:lpstr>
      <vt:lpstr>Inspect Like a Veteran . . . Right From the Start!</vt:lpstr>
      <vt:lpstr>I’ve been assigned to inspect a facility!! Now what??</vt:lpstr>
      <vt:lpstr>Once we have reviewed the basics,</vt:lpstr>
      <vt:lpstr>It can be tricky to seem confident when you are starting out, but the alternative is acting like you know everything when you are actually new to the job.  </vt:lpstr>
      <vt:lpstr>Getting to know you . . . </vt:lpstr>
      <vt:lpstr>Remember!</vt:lpstr>
      <vt:lpstr>Your final pre-inspection step: Prepare equipment and a safety plan.</vt:lpstr>
      <vt:lpstr>The following items are things an expert looks for in a permit.</vt:lpstr>
      <vt:lpstr>Things to look for, (cont’d)</vt:lpstr>
      <vt:lpstr>Rules “is” rules, buddy . . . </vt:lpstr>
      <vt:lpstr>Some things an expert keeps in  mind regarding regulations:</vt:lpstr>
      <vt:lpstr>MORE TIPS ON REGULATIIONS </vt:lpstr>
      <vt:lpstr>The past is a key to the present.</vt:lpstr>
      <vt:lpstr>Expert inspectors branch out from the basic permit. </vt:lpstr>
      <vt:lpstr>An expert gleans everything possible from reports submitted by the facility before going in the field:</vt:lpstr>
      <vt:lpstr>Once all background information has been assembled and reviewed per your agency’s inspection guidelines . . .</vt:lpstr>
      <vt:lpstr>Your final pre-inspection step: Prepare equipment and a safety plan.</vt:lpstr>
      <vt:lpstr>An expert does not assume nothing can go wrong based on past work</vt:lpstr>
      <vt:lpstr>One final slide on inspections and  on safety: </vt:lpstr>
      <vt:lpstr>EPA Inspector Wiki</vt:lpstr>
      <vt:lpstr> Wiki Website </vt:lpstr>
      <vt:lpstr> Questions??</vt:lpstr>
      <vt:lpstr> </vt:lpstr>
      <vt:lpstr>QUESTION</vt:lpstr>
      <vt:lpstr>Digital Photography</vt:lpstr>
      <vt:lpstr>Why is Photography Important?</vt:lpstr>
      <vt:lpstr>Admissibility of Evidence</vt:lpstr>
      <vt:lpstr>Digital Cameras</vt:lpstr>
      <vt:lpstr>Photography Basics</vt:lpstr>
      <vt:lpstr>Shutter Speed</vt:lpstr>
      <vt:lpstr>Aperture</vt:lpstr>
      <vt:lpstr>ISO</vt:lpstr>
      <vt:lpstr>Resolution:  PPP(Pixels Per Picture)</vt:lpstr>
      <vt:lpstr>What Should You Photograph?</vt:lpstr>
      <vt:lpstr>More specifically…</vt:lpstr>
      <vt:lpstr>PowerPoint Presentation</vt:lpstr>
      <vt:lpstr>Approach for Using Photos to Document Violations</vt:lpstr>
      <vt:lpstr>PowerPoint Presentation</vt:lpstr>
      <vt:lpstr>PowerPoint Presentation</vt:lpstr>
      <vt:lpstr>Perspectives</vt:lpstr>
      <vt:lpstr>Considerations for Close-Up</vt:lpstr>
      <vt:lpstr>Best Practices</vt:lpstr>
      <vt:lpstr> US EPA Digital Camera Guidance</vt:lpstr>
      <vt:lpstr>USEPA Digital Camera Guidance (cont’d)</vt:lpstr>
      <vt:lpstr>USEPA Digital Camera Guidance (cont’d) </vt:lpstr>
      <vt:lpstr>Elements of Photo Log</vt:lpstr>
      <vt:lpstr>Elements of Photo Log (cont’d)</vt:lpstr>
      <vt:lpstr>Preservation of Photos</vt:lpstr>
      <vt:lpstr>Archival Copy</vt:lpstr>
      <vt:lpstr>What does that mean?</vt:lpstr>
      <vt:lpstr>Best Practices</vt:lpstr>
      <vt:lpstr>Working Copy</vt:lpstr>
      <vt:lpstr>What is Photo Processing?</vt:lpstr>
      <vt:lpstr>Processing Photos</vt:lpstr>
      <vt:lpstr>Take Away Points</vt:lpstr>
      <vt:lpstr>Things to Remember About Photos</vt:lpstr>
      <vt:lpstr> Practical Exercise</vt:lpstr>
      <vt:lpstr>Acme Chemical Company</vt:lpstr>
      <vt:lpstr>The Practical Exercise Scenario </vt:lpstr>
      <vt:lpstr>The  Practical Exercise</vt:lpstr>
      <vt:lpstr>Today’s activities </vt:lpstr>
      <vt:lpstr>Each group needs</vt:lpstr>
      <vt:lpstr>Prepare for exercise before lunch </vt:lpstr>
      <vt:lpstr>Each Groups Needs</vt:lpstr>
      <vt:lpstr>By the end of today</vt:lpstr>
      <vt:lpstr>Tomorrow</vt:lpstr>
    </vt:vector>
  </TitlesOfParts>
  <Company>Neuro Care of the Rockies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Advanced Inspector Training Course</dc:title>
  <dc:creator>Don Gipe</dc:creator>
  <cp:lastModifiedBy>Ron Hensley</cp:lastModifiedBy>
  <cp:revision>240</cp:revision>
  <cp:lastPrinted>2023-05-03T17:11:36Z</cp:lastPrinted>
  <dcterms:created xsi:type="dcterms:W3CDTF">2010-09-13T21:27:19Z</dcterms:created>
  <dcterms:modified xsi:type="dcterms:W3CDTF">2023-05-03T17:12:15Z</dcterms:modified>
</cp:coreProperties>
</file>